
<file path=[Content_Types].xml><?xml version="1.0" encoding="utf-8"?>
<Types xmlns="http://schemas.openxmlformats.org/package/2006/content-types">
  <Override PartName="/ppt/slides/slide18.xml" ContentType="application/vnd.openxmlformats-officedocument.presentationml.slide+xml"/>
  <Override PartName="/ppt/slideLayouts/slideLayout15.xml" ContentType="application/vnd.openxmlformats-officedocument.presentationml.slideLayout+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slideLayouts/slideLayout5.xml" ContentType="application/vnd.openxmlformats-officedocument.presentationml.slideLayout+xml"/>
  <Override PartName="/ppt/slides/slide1.xml" ContentType="application/vnd.openxmlformats-officedocument.presentationml.slide+xml"/>
  <Override PartName="/docProps/app.xml" ContentType="application/vnd.openxmlformats-officedocument.extended-properties+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slideLayouts/slideLayout16.xml" ContentType="application/vnd.openxmlformats-officedocument.presentationml.slideLayout+xml"/>
  <Override PartName="/ppt/tableStyles.xml" ContentType="application/vnd.openxmlformats-officedocument.presentationml.tableStyles+xml"/>
  <Override PartName="/ppt/slides/slide15.xml" ContentType="application/vnd.openxmlformats-officedocument.presentationml.slide+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Layouts/slideLayout17.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Layouts/slideLayout18.xml" ContentType="application/vnd.openxmlformats-officedocument.presentationml.slideLayout+xml"/>
  <Override PartName="/ppt/slides/slide20.xml" ContentType="application/vnd.openxmlformats-officedocument.presentationml.slide+xml"/>
  <Override PartName="/ppt/slides/slide17.xml" ContentType="application/vnd.openxmlformats-officedocument.presentationml.slide+xml"/>
  <Override PartName="/ppt/slideLayouts/slideLayout14.xml" ContentType="application/vnd.openxmlformats-officedocument.presentationml.slideLayout+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Override PartName="/ppt/slideLayouts/slideLayout1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729" r:id="rId1"/>
  </p:sldMasterIdLst>
  <p:sldIdLst>
    <p:sldId id="256" r:id="rId2"/>
    <p:sldId id="257" r:id="rId3"/>
    <p:sldId id="258" r:id="rId4"/>
    <p:sldId id="262" r:id="rId5"/>
    <p:sldId id="263" r:id="rId6"/>
    <p:sldId id="264" r:id="rId7"/>
    <p:sldId id="265" r:id="rId8"/>
    <p:sldId id="266" r:id="rId9"/>
    <p:sldId id="267" r:id="rId10"/>
    <p:sldId id="268" r:id="rId11"/>
    <p:sldId id="269" r:id="rId12"/>
    <p:sldId id="270" r:id="rId13"/>
    <p:sldId id="259" r:id="rId14"/>
    <p:sldId id="271" r:id="rId15"/>
    <p:sldId id="272" r:id="rId16"/>
    <p:sldId id="273" r:id="rId17"/>
    <p:sldId id="274" r:id="rId18"/>
    <p:sldId id="281" r:id="rId19"/>
    <p:sldId id="260" r:id="rId20"/>
    <p:sldId id="275" r:id="rId21"/>
    <p:sldId id="276" r:id="rId22"/>
    <p:sldId id="277" r:id="rId23"/>
    <p:sldId id="278" r:id="rId24"/>
    <p:sldId id="279" r:id="rId25"/>
    <p:sldId id="280"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75" d="100"/>
          <a:sy n="75" d="100"/>
        </p:scale>
        <p:origin x="-1304" y="-1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bg>
      <p:bgRef idx="1003">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vert="horz" lIns="45720" tIns="0" rIns="45720" bIns="0" rtlCol="0" anchor="b" anchorCtr="0">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vert="horz" lIns="91440"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216"/>
            <a:ext cx="19842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a:xfrm>
            <a:off x="3959352" y="6300216"/>
            <a:ext cx="3813048" cy="274320"/>
          </a:xfrm>
        </p:spPr>
        <p:txBody>
          <a:bodyPr vert="horz" lIns="91440" tIns="45720" rIns="91440" bIns="45720" rtlCol="0" anchor="ctr"/>
          <a:lstStyle>
            <a:lvl1pPr marL="0" algn="l" defTabSz="914400" rtl="0" eaLnBrk="1" latinLnBrk="0" hangingPunct="1">
              <a:defRPr sz="1100" kern="1200">
                <a:solidFill>
                  <a:schemeClr val="tx1"/>
                </a:solidFill>
                <a:latin typeface="Rockwell" pitchFamily="18" charset="0"/>
                <a:ea typeface="+mn-ea"/>
                <a:cs typeface="+mn-cs"/>
              </a:defRPr>
            </a:lvl1pPr>
          </a:lstStyle>
          <a:p>
            <a:endParaRPr lang="en-US"/>
          </a:p>
        </p:txBody>
      </p:sp>
      <p:sp>
        <p:nvSpPr>
          <p:cNvPr id="6" name="Slide Number Placeholder 5"/>
          <p:cNvSpPr>
            <a:spLocks noGrp="1"/>
          </p:cNvSpPr>
          <p:nvPr>
            <p:ph type="sldNum" sz="quarter" idx="12"/>
          </p:nvPr>
        </p:nvSpPr>
        <p:spPr>
          <a:xfrm>
            <a:off x="8275320" y="6300216"/>
            <a:ext cx="685800" cy="274320"/>
          </a:xfrm>
        </p:spPr>
        <p:txBody>
          <a:bodyPr vert="horz" lIns="91440" tIns="45720" rIns="91440" bIns="45720" rtlCol="0" anchor="ctr"/>
          <a:lstStyle>
            <a:lvl1pPr marL="0" algn="r" defTabSz="914400" rtl="0" eaLnBrk="1" latinLnBrk="0" hangingPunct="1">
              <a:defRPr sz="1100" kern="1200">
                <a:solidFill>
                  <a:schemeClr val="tx1"/>
                </a:solidFill>
                <a:latin typeface="Rockwell" pitchFamily="18" charset="0"/>
                <a:ea typeface="+mn-ea"/>
                <a:cs typeface="+mn-cs"/>
              </a:defRPr>
            </a:lvl1pPr>
          </a:lstStyle>
          <a:p>
            <a:fld id="{EDB6EF64-FB19-411E-965E-9F52AA47445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random/>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transition spd="slow">
    <p:random/>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transition spd="slow">
    <p:random/>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CF002BA1-C4D0-DE49-8A7A-FA92BC09A176}" type="datetimeFigureOut">
              <a:rPr lang="en-US" smtClean="0"/>
              <a:t>2/2/15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002BA1-C4D0-DE49-8A7A-FA92BC09A176}" type="datetimeFigureOut">
              <a:rPr lang="en-US" smtClean="0"/>
              <a:t>2/2/15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914398" y="2866030"/>
            <a:ext cx="3563938"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grpSp>
        <p:nvGrpSpPr>
          <p:cNvPr id="3" name="Group 7"/>
          <p:cNvGrpSpPr/>
          <p:nvPr/>
        </p:nvGrpSpPr>
        <p:grpSpPr>
          <a:xfrm rot="21421631">
            <a:off x="629028" y="505650"/>
            <a:ext cx="3850925" cy="5516274"/>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Pictures with Caption">
    <p:spTree>
      <p:nvGrpSpPr>
        <p:cNvPr id="1" name=""/>
        <p:cNvGrpSpPr/>
        <p:nvPr/>
      </p:nvGrpSpPr>
      <p:grpSpPr>
        <a:xfrm>
          <a:off x="0" y="0"/>
          <a:ext cx="0" cy="0"/>
          <a:chOff x="0" y="0"/>
          <a:chExt cx="0" cy="0"/>
        </a:xfrm>
      </p:grpSpPr>
      <p:grpSp>
        <p:nvGrpSpPr>
          <p:cNvPr id="3" name="Group 13"/>
          <p:cNvGrpSpPr/>
          <p:nvPr/>
        </p:nvGrpSpPr>
        <p:grpSpPr>
          <a:xfrm rot="21214351">
            <a:off x="313409" y="3520798"/>
            <a:ext cx="4088024" cy="302602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232774">
            <a:off x="169481" y="241256"/>
            <a:ext cx="4088024" cy="3026020"/>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a:lstStyle>
            <a:lvl1pPr>
              <a:buNone/>
              <a:defRPr/>
            </a:lvl1pPr>
          </a:lstStyle>
          <a:p>
            <a:r>
              <a:rPr lang="en-US" smtClean="0"/>
              <a:t>Click icon to add picture</a:t>
            </a:r>
            <a:endParaRPr/>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8"/>
          <p:cNvGrpSpPr/>
          <p:nvPr/>
        </p:nvGrpSpPr>
        <p:grpSpPr>
          <a:xfrm rot="232774">
            <a:off x="2059282" y="379100"/>
            <a:ext cx="5031327" cy="3443312"/>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a:lstStyle>
            <a:lvl1pPr>
              <a:buNone/>
              <a:defRPr/>
            </a:lvl1pPr>
          </a:lstStyle>
          <a:p>
            <a:r>
              <a:rPr lang="en-US" smtClean="0"/>
              <a:t>Click icon to add picture</a:t>
            </a:r>
            <a:endParaRPr/>
          </a:p>
        </p:txBody>
      </p:sp>
    </p:spTree>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Pictures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grpSp>
        <p:nvGrpSpPr>
          <p:cNvPr id="3" name="Group 13"/>
          <p:cNvGrpSpPr/>
          <p:nvPr/>
        </p:nvGrpSpPr>
        <p:grpSpPr>
          <a:xfrm rot="21420000">
            <a:off x="113687" y="116368"/>
            <a:ext cx="3969060" cy="3705360"/>
            <a:chOff x="1524000" y="381000"/>
            <a:chExt cx="3657600" cy="4737978"/>
          </a:xfrm>
        </p:grpSpPr>
        <p:sp>
          <p:nvSpPr>
            <p:cNvPr id="15" name="Rectangle 14"/>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6"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a:lstStyle>
            <a:lvl1pPr>
              <a:buNone/>
              <a:defRPr/>
            </a:lvl1pPr>
          </a:lstStyle>
          <a:p>
            <a:r>
              <a:rPr lang="en-US" smtClean="0"/>
              <a:t>Click icon to add picture</a:t>
            </a:r>
            <a:endParaRPr/>
          </a:p>
        </p:txBody>
      </p:sp>
      <p:grpSp>
        <p:nvGrpSpPr>
          <p:cNvPr id="8" name="Group 9"/>
          <p:cNvGrpSpPr/>
          <p:nvPr/>
        </p:nvGrpSpPr>
        <p:grpSpPr>
          <a:xfrm rot="360000">
            <a:off x="4165479" y="323141"/>
            <a:ext cx="4792693" cy="3443312"/>
            <a:chOff x="1524000" y="381000"/>
            <a:chExt cx="3657600" cy="4737978"/>
          </a:xfrm>
        </p:grpSpPr>
        <p:sp>
          <p:nvSpPr>
            <p:cNvPr id="11" name="Rectangle 10"/>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Watermark">
    <p:bg>
      <p:bgRef idx="1003">
        <a:schemeClr val="bg2"/>
      </p:bgRef>
    </p:bg>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chorCtr="0">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chorCtr="0">
            <a:noAutofit/>
          </a:bodyPr>
          <a:lstStyle>
            <a:lvl1pPr algn="l">
              <a:lnSpc>
                <a:spcPts val="5000"/>
              </a:lnSpc>
              <a:defRPr sz="4600"/>
            </a:lvl1pPr>
          </a:lstStyle>
          <a:p>
            <a:r>
              <a:rPr lang="en-US" smtClean="0"/>
              <a:t>Click to edit Master title style</a:t>
            </a:r>
            <a:endParaRPr/>
          </a:p>
        </p:txBody>
      </p:sp>
      <p:sp>
        <p:nvSpPr>
          <p:cNvPr id="3" name="Subtitle 2"/>
          <p:cNvSpPr>
            <a:spLocks noGrp="1"/>
          </p:cNvSpPr>
          <p:nvPr>
            <p:ph type="subTitle" idx="1"/>
          </p:nvPr>
        </p:nvSpPr>
        <p:spPr>
          <a:xfrm>
            <a:off x="3960813" y="5056909"/>
            <a:ext cx="4724400" cy="1156586"/>
          </a:xfrm>
        </p:spPr>
        <p:txBody>
          <a:bodyPr lIns="91440"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298744"/>
            <a:ext cx="1981200" cy="273050"/>
          </a:xfrm>
        </p:spPr>
        <p:txBody>
          <a:bodyPr/>
          <a:lstStyle>
            <a:lvl1pPr algn="l">
              <a:defRPr sz="1100">
                <a:latin typeface="Rockwell" pitchFamily="18" charset="0"/>
              </a:defRPr>
            </a:lvl1p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a:xfrm>
            <a:off x="3962400" y="6298744"/>
            <a:ext cx="3810000" cy="273050"/>
          </a:xfrm>
        </p:spPr>
        <p:txBody>
          <a:bodyPr/>
          <a:lstStyle>
            <a:lvl1pPr algn="l">
              <a:defRPr/>
            </a:lvl1pPr>
          </a:lstStyle>
          <a:p>
            <a:endParaRPr lang="en-US"/>
          </a:p>
        </p:txBody>
      </p:sp>
      <p:sp>
        <p:nvSpPr>
          <p:cNvPr id="6" name="Slide Number Placeholder 5"/>
          <p:cNvSpPr>
            <a:spLocks noGrp="1"/>
          </p:cNvSpPr>
          <p:nvPr>
            <p:ph type="sldNum" sz="quarter" idx="12"/>
          </p:nvPr>
        </p:nvSpPr>
        <p:spPr>
          <a:xfrm>
            <a:off x="8264856" y="6312392"/>
            <a:ext cx="685800" cy="265089"/>
          </a:xfrm>
        </p:spPr>
        <p:txBody>
          <a:bodyPr/>
          <a:lstStyle>
            <a:lvl1pPr>
              <a:defRPr sz="1100">
                <a:solidFill>
                  <a:schemeClr val="tx1"/>
                </a:solidFill>
                <a:latin typeface="Rockwell" pitchFamily="18" charset="0"/>
              </a:defRPr>
            </a:lvl1pPr>
          </a:lstStyle>
          <a:p>
            <a:fld id="{2250D988-7372-4B41-B0B8-07BE89C086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ransition spd="slow">
    <p:random/>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vert="horz" lIns="45720" tIns="0" rIns="45720" bIns="0" rtlCol="0" anchor="b" anchorCtr="0">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vert="horz" lIns="91440" tIns="0" rIns="45720" bIns="0" rtlCol="0" anchor="t" anchorCtr="0">
            <a:normAutofit/>
          </a:bodyPr>
          <a:lstStyle>
            <a:lvl1pPr marL="0" indent="0">
              <a:spcBef>
                <a:spcPct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lvl="0" indent="0" algn="l" defTabSz="914400" rtl="0" eaLnBrk="1" latinLnBrk="0" hangingPunct="1">
              <a:spcBef>
                <a:spcPts val="2000"/>
              </a:spcBef>
              <a:buSzPct val="90000"/>
              <a:buFontTx/>
              <a:buNone/>
            </a:pPr>
            <a:r>
              <a:rPr lang="en-US" smtClean="0"/>
              <a:t>Click to edit Master text styles</a:t>
            </a:r>
          </a:p>
        </p:txBody>
      </p:sp>
      <p:sp>
        <p:nvSpPr>
          <p:cNvPr id="4" name="Date Placeholder 3"/>
          <p:cNvSpPr>
            <a:spLocks noGrp="1"/>
          </p:cNvSpPr>
          <p:nvPr>
            <p:ph type="dt" sz="half" idx="10"/>
          </p:nvPr>
        </p:nvSpPr>
        <p:spPr/>
        <p:txBody>
          <a:body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F02B71-8991-4516-A01E-F1A9ACD28BD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ransition spd="slow">
    <p:random/>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with Watermark">
    <p:bg>
      <p:bgRef idx="1002">
        <a:schemeClr val="bg2"/>
      </p:bgRef>
    </p:bg>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chorCtr="0">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nchorCtr="0"/>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nchor="t" anchorCtr="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002BA1-C4D0-DE49-8A7A-FA92BC09A176}" type="datetimeFigureOut">
              <a:rPr lang="en-US" smtClean="0"/>
              <a:t>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50D988-7372-4B41-B0B8-07BE89C0864C}"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transition spd="slow">
    <p:random/>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with Picture">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grpSp>
        <p:nvGrpSpPr>
          <p:cNvPr id="3" name="Group 8"/>
          <p:cNvGrpSpPr/>
          <p:nvPr/>
        </p:nvGrpSpPr>
        <p:grpSpPr>
          <a:xfrm rot="21240000">
            <a:off x="654352" y="445180"/>
            <a:ext cx="5416247" cy="3630168"/>
            <a:chOff x="1524000" y="381000"/>
            <a:chExt cx="3657600" cy="4737978"/>
          </a:xfrm>
        </p:grpSpPr>
        <p:sp>
          <p:nvSpPr>
            <p:cNvPr id="10" name="Rectangle 9"/>
            <p:cNvSpPr/>
            <p:nvPr userDrawn="1"/>
          </p:nvSpPr>
          <p:spPr>
            <a:xfrm>
              <a:off x="1524000" y="381000"/>
              <a:ext cx="3657600" cy="47244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a:lstStyle>
            <a:lvl1pPr>
              <a:buNone/>
              <a:defRPr/>
            </a:lvl1pPr>
          </a:lstStyle>
          <a:p>
            <a:r>
              <a:rPr lang="en-US" smtClean="0"/>
              <a:t>Click icon to add picture</a:t>
            </a:r>
            <a:endParaRPr/>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80F5AD-7E34-4FA8-8C84-E6B97EAFA4B9}" type="datetime1">
              <a:rPr lang="en-US"/>
              <a:pPr/>
              <a:t>2/2/15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Tree>
  </p:cSld>
  <p:clrMapOvr>
    <a:masterClrMapping/>
  </p:clrMapOvr>
  <p:transition spd="slow">
    <p:random/>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CF002BA1-C4D0-DE49-8A7A-FA92BC09A176}" type="datetimeFigureOut">
              <a:rPr lang="en-US" smtClean="0"/>
              <a:t>2/2/15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50D988-7372-4B41-B0B8-07BE89C0864C}" type="slidenum">
              <a:rPr lang="en-US" smtClean="0"/>
              <a:t>‹#›</a:t>
            </a:fld>
            <a:endParaRPr lang="en-US"/>
          </a:p>
        </p:txBody>
      </p:sp>
      <p:pic>
        <p:nvPicPr>
          <p:cNvPr id="11" name="Picture 10"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3" name="Picture 12" descr="Comparison-Underline.png"/>
          <p:cNvPicPr>
            <a:picLocks noChangeAspect="1"/>
          </p:cNvPicPr>
          <p:nvPr/>
        </p:nvPicPr>
        <p:blipFill>
          <a:blip r:embed="rId2"/>
          <a:stretch>
            <a:fillRect/>
          </a:stretch>
        </p:blipFill>
        <p:spPr>
          <a:xfrm>
            <a:off x="4915960" y="1897040"/>
            <a:ext cx="3228975" cy="142875"/>
          </a:xfrm>
          <a:prstGeom prst="rect">
            <a:avLst/>
          </a:prstGeom>
        </p:spPr>
      </p:pic>
      <p:pic>
        <p:nvPicPr>
          <p:cNvPr id="12" name="Picture 11" descr="Comparison-Underline.png"/>
          <p:cNvPicPr>
            <a:picLocks noChangeAspect="1"/>
          </p:cNvPicPr>
          <p:nvPr/>
        </p:nvPicPr>
        <p:blipFill>
          <a:blip r:embed="rId2"/>
          <a:stretch>
            <a:fillRect/>
          </a:stretch>
        </p:blipFill>
        <p:spPr>
          <a:xfrm>
            <a:off x="957039" y="1897040"/>
            <a:ext cx="3228975" cy="142875"/>
          </a:xfrm>
          <a:prstGeom prst="rect">
            <a:avLst/>
          </a:prstGeom>
        </p:spPr>
      </p:pic>
      <p:pic>
        <p:nvPicPr>
          <p:cNvPr id="14" name="Picture 13" descr="Comparison-Underline.png"/>
          <p:cNvPicPr>
            <a:picLocks noChangeAspect="1"/>
          </p:cNvPicPr>
          <p:nvPr/>
        </p:nvPicPr>
        <p:blipFill>
          <a:blip r:embed="rId2"/>
          <a:stretch>
            <a:fillRect/>
          </a:stretch>
        </p:blipFill>
        <p:spPr>
          <a:xfrm>
            <a:off x="4915960" y="1897040"/>
            <a:ext cx="3228975" cy="142875"/>
          </a:xfrm>
          <a:prstGeom prst="rect">
            <a:avLst/>
          </a:prstGeom>
        </p:spPr>
      </p:pic>
    </p:spTree>
  </p:cSld>
  <p:clrMapOvr>
    <a:masterClrMapping/>
  </p:clrMapOvr>
  <p:transition spd="slow">
    <p:random/>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CF002BA1-C4D0-DE49-8A7A-FA92BC09A176}" type="datetimeFigureOut">
              <a:rPr lang="en-US" smtClean="0"/>
              <a:t>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50D988-7372-4B41-B0B8-07BE89C0864C}" type="slidenum">
              <a:rPr lang="en-US" smtClean="0"/>
              <a:t>‹#›</a:t>
            </a:fld>
            <a:endParaRPr lang="en-US"/>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transition spd="slow">
    <p:random/>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theme" Target="../theme/theme1.xml"/><Relationship Id="rId22" Type="http://schemas.openxmlformats.org/officeDocument/2006/relationships/image" Target="../media/image6.png"/><Relationship Id="rId23" Type="http://schemas.openxmlformats.org/officeDocument/2006/relationships/image" Target="../media/image7.png"/><Relationship Id="rId24" Type="http://schemas.openxmlformats.org/officeDocument/2006/relationships/image" Target="../media/image8.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503238"/>
            <a:ext cx="7313613" cy="868362"/>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914400" y="1735138"/>
            <a:ext cx="7313613" cy="40560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7663438" y="6314461"/>
            <a:ext cx="1295400" cy="265089"/>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fld id="{CF002BA1-C4D0-DE49-8A7A-FA92BC09A176}" type="datetimeFigureOut">
              <a:rPr lang="en-US" smtClean="0"/>
              <a:t>2/2/15</a:t>
            </a:fld>
            <a:endParaRPr lang="en-US"/>
          </a:p>
        </p:txBody>
      </p:sp>
      <p:sp>
        <p:nvSpPr>
          <p:cNvPr id="5" name="Footer Placeholder 4"/>
          <p:cNvSpPr>
            <a:spLocks noGrp="1"/>
          </p:cNvSpPr>
          <p:nvPr>
            <p:ph type="ftr" sz="quarter" idx="3"/>
          </p:nvPr>
        </p:nvSpPr>
        <p:spPr>
          <a:xfrm>
            <a:off x="3942607" y="6305797"/>
            <a:ext cx="3717967" cy="259278"/>
          </a:xfrm>
          <a:prstGeom prst="rect">
            <a:avLst/>
          </a:prstGeom>
        </p:spPr>
        <p:txBody>
          <a:bodyPr vert="horz" lIns="91440" tIns="45720" rIns="91440" bIns="45720" rtlCol="0" anchor="ctr"/>
          <a:lstStyle>
            <a:lvl1pPr algn="r">
              <a:defRPr sz="1100">
                <a:solidFill>
                  <a:schemeClr val="tx1"/>
                </a:solidFill>
                <a:latin typeface="Rockwell" pitchFamily="18" charset="0"/>
              </a:defRPr>
            </a:lvl1pPr>
          </a:lstStyle>
          <a:p>
            <a:endParaRPr lang="en-US"/>
          </a:p>
        </p:txBody>
      </p:sp>
      <p:sp>
        <p:nvSpPr>
          <p:cNvPr id="6" name="Slide Number Placeholder 5"/>
          <p:cNvSpPr>
            <a:spLocks noGrp="1"/>
          </p:cNvSpPr>
          <p:nvPr>
            <p:ph type="sldNum" sz="quarter" idx="4"/>
          </p:nvPr>
        </p:nvSpPr>
        <p:spPr>
          <a:xfrm>
            <a:off x="7521388" y="5476097"/>
            <a:ext cx="1483056" cy="851848"/>
          </a:xfrm>
          <a:prstGeom prst="rect">
            <a:avLst/>
          </a:prstGeom>
        </p:spPr>
        <p:txBody>
          <a:bodyPr vert="horz" lIns="91440" tIns="45720" rIns="91440" bIns="45720" rtlCol="0" anchor="ctr"/>
          <a:lstStyle>
            <a:lvl1pPr algn="r">
              <a:defRPr sz="8200">
                <a:gradFill>
                  <a:gsLst>
                    <a:gs pos="0">
                      <a:schemeClr val="tx1">
                        <a:alpha val="10000"/>
                      </a:schemeClr>
                    </a:gs>
                    <a:gs pos="100000">
                      <a:schemeClr val="tx1">
                        <a:alpha val="10000"/>
                      </a:schemeClr>
                    </a:gs>
                  </a:gsLst>
                  <a:lin ang="5400000" scaled="0"/>
                </a:gradFill>
                <a:latin typeface="Impact" pitchFamily="34" charset="0"/>
              </a:defRPr>
            </a:lvl1pPr>
          </a:lstStyle>
          <a:p>
            <a:fld id="{2250D988-7372-4B41-B0B8-07BE89C0864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 id="2147483747" r:id="rId18"/>
    <p:sldLayoutId id="2147483748" r:id="rId19"/>
    <p:sldLayoutId id="2147483749" r:id="rId20"/>
  </p:sldLayoutIdLst>
  <p:transition spd="slow">
    <p:random/>
  </p:transition>
  <p:txStyles>
    <p:titleStyle>
      <a:lvl1pPr algn="ctr" defTabSz="914400" rtl="0" eaLnBrk="1" latinLnBrk="0" hangingPunct="1">
        <a:spcBef>
          <a:spcPct val="0"/>
        </a:spcBef>
        <a:buNone/>
        <a:defRPr sz="4600" kern="1200">
          <a:solidFill>
            <a:schemeClr val="tx1"/>
          </a:solidFill>
          <a:latin typeface="+mj-lt"/>
          <a:ea typeface="+mj-ea"/>
          <a:cs typeface="+mj-cs"/>
        </a:defRPr>
      </a:lvl1pPr>
    </p:titleStyle>
    <p:bodyStyle>
      <a:lvl1pPr marL="463550" indent="-463550" algn="l" defTabSz="914400" rtl="0" eaLnBrk="1" latinLnBrk="0" hangingPunct="1">
        <a:spcBef>
          <a:spcPts val="2000"/>
        </a:spcBef>
        <a:buSzPct val="90000"/>
        <a:buFontTx/>
        <a:buBlip>
          <a:blip r:embed="rId22"/>
        </a:buBlip>
        <a:defRPr sz="2400" kern="1200">
          <a:solidFill>
            <a:schemeClr val="tx1"/>
          </a:solidFill>
          <a:latin typeface="+mn-lt"/>
          <a:ea typeface="+mn-ea"/>
          <a:cs typeface="+mn-cs"/>
        </a:defRPr>
      </a:lvl1pPr>
      <a:lvl2pPr marL="914400" indent="-457200" algn="l" defTabSz="914400" rtl="0" eaLnBrk="1" latinLnBrk="0" hangingPunct="1">
        <a:spcBef>
          <a:spcPts val="600"/>
        </a:spcBef>
        <a:buSzPct val="90000"/>
        <a:buFontTx/>
        <a:buBlip>
          <a:blip r:embed="rId23"/>
        </a:buBlip>
        <a:defRPr sz="2200" kern="1200">
          <a:solidFill>
            <a:schemeClr val="tx1"/>
          </a:solidFill>
          <a:latin typeface="+mn-lt"/>
          <a:ea typeface="+mn-ea"/>
          <a:cs typeface="+mn-cs"/>
        </a:defRPr>
      </a:lvl2pPr>
      <a:lvl3pPr marL="1255713" indent="-341313" algn="l" defTabSz="914400" rtl="0" eaLnBrk="1" latinLnBrk="0" hangingPunct="1">
        <a:spcBef>
          <a:spcPts val="600"/>
        </a:spcBef>
        <a:buSzPct val="90000"/>
        <a:buFontTx/>
        <a:buBlip>
          <a:blip r:embed="rId24"/>
        </a:buBlip>
        <a:defRPr sz="2000" kern="1200">
          <a:solidFill>
            <a:schemeClr val="tx1"/>
          </a:solidFill>
          <a:latin typeface="+mn-lt"/>
          <a:ea typeface="+mn-ea"/>
          <a:cs typeface="+mn-cs"/>
        </a:defRPr>
      </a:lvl3pPr>
      <a:lvl4pPr marL="1597025"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4pPr>
      <a:lvl5pPr marL="1938338" indent="-341313" algn="l" defTabSz="914400" rtl="0" eaLnBrk="1" latinLnBrk="0" hangingPunct="1">
        <a:spcBef>
          <a:spcPts val="600"/>
        </a:spcBef>
        <a:buSzPct val="90000"/>
        <a:buFontTx/>
        <a:buBlip>
          <a:blip r:embed="rId24"/>
        </a:buBlip>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Clues to Earth’s Past</a:t>
            </a:r>
            <a:endParaRPr lang="en-US" dirty="0"/>
          </a:p>
        </p:txBody>
      </p:sp>
      <p:sp>
        <p:nvSpPr>
          <p:cNvPr id="3" name="Subtitle 2"/>
          <p:cNvSpPr>
            <a:spLocks noGrp="1"/>
          </p:cNvSpPr>
          <p:nvPr>
            <p:ph type="subTitle" idx="1"/>
          </p:nvPr>
        </p:nvSpPr>
        <p:spPr/>
        <p:txBody>
          <a:bodyPr/>
          <a:lstStyle/>
          <a:p>
            <a:r>
              <a:rPr lang="en-US" dirty="0" smtClean="0"/>
              <a:t>Chapter 10</a:t>
            </a:r>
            <a:endParaRPr lang="en-US" dirty="0"/>
          </a:p>
        </p:txBody>
      </p:sp>
    </p:spTree>
  </p:cSld>
  <p:clrMapOvr>
    <a:masterClrMapping/>
  </p:clrMapOvr>
  <p:transition spd="slow">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Environments</a:t>
            </a:r>
            <a:endParaRPr lang="en-US" dirty="0"/>
          </a:p>
        </p:txBody>
      </p:sp>
      <p:sp>
        <p:nvSpPr>
          <p:cNvPr id="3" name="Content Placeholder 2"/>
          <p:cNvSpPr>
            <a:spLocks noGrp="1"/>
          </p:cNvSpPr>
          <p:nvPr>
            <p:ph idx="1"/>
          </p:nvPr>
        </p:nvSpPr>
        <p:spPr/>
        <p:txBody>
          <a:bodyPr>
            <a:normAutofit lnSpcReduction="10000"/>
          </a:bodyPr>
          <a:lstStyle/>
          <a:p>
            <a:r>
              <a:rPr lang="en-US" dirty="0" smtClean="0"/>
              <a:t>Paleontologist are scientists who study fossils</a:t>
            </a:r>
          </a:p>
          <a:p>
            <a:r>
              <a:rPr lang="en-US" dirty="0" smtClean="0"/>
              <a:t>Paleontologists compare fossils of ancient organisms with organism that live today. </a:t>
            </a:r>
          </a:p>
          <a:p>
            <a:pPr lvl="1"/>
            <a:r>
              <a:rPr lang="en-US" dirty="0" smtClean="0"/>
              <a:t>They use </a:t>
            </a:r>
            <a:r>
              <a:rPr lang="en-US" dirty="0" err="1" smtClean="0"/>
              <a:t>uniformitarianism</a:t>
            </a:r>
            <a:r>
              <a:rPr lang="en-US" dirty="0" smtClean="0"/>
              <a:t> to learn about the environments of ancient organisms</a:t>
            </a:r>
          </a:p>
          <a:p>
            <a:pPr lvl="1"/>
            <a:r>
              <a:rPr lang="en-US" dirty="0" smtClean="0"/>
              <a:t>If a fossil of an ancient organism is similar to an organism that lives today, these two organisms might have lived in a similar environment</a:t>
            </a:r>
          </a:p>
          <a:p>
            <a:r>
              <a:rPr lang="en-US" dirty="0" smtClean="0"/>
              <a:t>Fossils show that Earth’s climate has changed many times in the past</a:t>
            </a:r>
            <a:endParaRPr lang="en-US" dirty="0"/>
          </a:p>
        </p:txBody>
      </p:sp>
    </p:spTree>
  </p:cSld>
  <p:clrMapOvr>
    <a:masterClrMapping/>
  </p:clrMapOvr>
  <p:transition spd="slow">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Ancient Environments</a:t>
            </a:r>
            <a:endParaRPr lang="en-US" dirty="0"/>
          </a:p>
        </p:txBody>
      </p:sp>
      <p:sp>
        <p:nvSpPr>
          <p:cNvPr id="3" name="Content Placeholder 2"/>
          <p:cNvSpPr>
            <a:spLocks noGrp="1"/>
          </p:cNvSpPr>
          <p:nvPr>
            <p:ph idx="1"/>
          </p:nvPr>
        </p:nvSpPr>
        <p:spPr/>
        <p:txBody>
          <a:bodyPr>
            <a:normAutofit lnSpcReduction="10000"/>
          </a:bodyPr>
          <a:lstStyle/>
          <a:p>
            <a:r>
              <a:rPr lang="en-US" dirty="0" smtClean="0"/>
              <a:t>Fossils of plants such as ferns indicate that much of Earth was warm and humid 100 million years ago</a:t>
            </a:r>
          </a:p>
          <a:p>
            <a:r>
              <a:rPr lang="en-US" dirty="0" smtClean="0"/>
              <a:t>Fossils of some species such as the woolly mammoth help scientists learn about times that the climate of Earth was cool</a:t>
            </a:r>
          </a:p>
          <a:p>
            <a:endParaRPr lang="en-US" dirty="0" smtClean="0"/>
          </a:p>
          <a:p>
            <a:r>
              <a:rPr lang="en-US" dirty="0" smtClean="0"/>
              <a:t>END OF SECTION </a:t>
            </a:r>
          </a:p>
          <a:p>
            <a:pPr lvl="1"/>
            <a:r>
              <a:rPr lang="en-US" dirty="0" smtClean="0"/>
              <a:t>Answer questions on page 334 #2, 4-8</a:t>
            </a:r>
          </a:p>
          <a:p>
            <a:pPr lvl="1"/>
            <a:r>
              <a:rPr lang="en-US" dirty="0" smtClean="0"/>
              <a:t>Complete worksheet 14/16</a:t>
            </a:r>
            <a:endParaRPr lang="en-US" dirty="0"/>
          </a:p>
        </p:txBody>
      </p:sp>
    </p:spTree>
  </p:cSld>
  <p:clrMapOvr>
    <a:masterClrMapping/>
  </p:clrMapOvr>
  <p:transition spd="slow">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ransition spd="slow">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2: Relative-Age Dating</a:t>
            </a:r>
            <a:endParaRPr lang="en-US" dirty="0"/>
          </a:p>
        </p:txBody>
      </p:sp>
      <p:sp>
        <p:nvSpPr>
          <p:cNvPr id="3" name="Content Placeholder 2"/>
          <p:cNvSpPr>
            <a:spLocks noGrp="1"/>
          </p:cNvSpPr>
          <p:nvPr>
            <p:ph idx="1"/>
          </p:nvPr>
        </p:nvSpPr>
        <p:spPr/>
        <p:txBody>
          <a:bodyPr/>
          <a:lstStyle/>
          <a:p>
            <a:r>
              <a:rPr lang="en-US" dirty="0" smtClean="0"/>
              <a:t>Key Points to Remember</a:t>
            </a:r>
          </a:p>
          <a:p>
            <a:pPr lvl="1"/>
            <a:r>
              <a:rPr lang="en-US" dirty="0" smtClean="0"/>
              <a:t>Relative age dating is the age of rocks and geologic features compared with other rocks and features near by. </a:t>
            </a:r>
          </a:p>
          <a:p>
            <a:pPr lvl="1"/>
            <a:r>
              <a:rPr lang="en-US" dirty="0" smtClean="0"/>
              <a:t>The relative age of rock layers can be determined using geologic principles, such as the principle of superposition and the principle of inclusion</a:t>
            </a:r>
          </a:p>
          <a:p>
            <a:pPr lvl="1"/>
            <a:endParaRPr lang="en-US" dirty="0" smtClean="0"/>
          </a:p>
          <a:p>
            <a:pPr lvl="1"/>
            <a:r>
              <a:rPr lang="en-US" b="1" dirty="0" smtClean="0"/>
              <a:t>Vocabulary</a:t>
            </a:r>
            <a:r>
              <a:rPr lang="en-US" dirty="0" smtClean="0"/>
              <a:t>: relative age, superposition, inclusion, unconformity, correlation, index fossil</a:t>
            </a:r>
            <a:endParaRPr lang="en-US" dirty="0"/>
          </a:p>
        </p:txBody>
      </p:sp>
    </p:spTree>
  </p:cSld>
  <p:clrMapOvr>
    <a:masterClrMapping/>
  </p:clrMapOvr>
  <p:transition spd="slow">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Relative-Ages of Rocks</a:t>
            </a:r>
            <a:endParaRPr lang="en-US" dirty="0"/>
          </a:p>
        </p:txBody>
      </p:sp>
      <p:sp>
        <p:nvSpPr>
          <p:cNvPr id="3" name="Content Placeholder 2"/>
          <p:cNvSpPr>
            <a:spLocks noGrp="1"/>
          </p:cNvSpPr>
          <p:nvPr>
            <p:ph idx="1"/>
          </p:nvPr>
        </p:nvSpPr>
        <p:spPr/>
        <p:txBody>
          <a:bodyPr>
            <a:normAutofit fontScale="92500"/>
          </a:bodyPr>
          <a:lstStyle/>
          <a:p>
            <a:r>
              <a:rPr lang="en-US" dirty="0" smtClean="0"/>
              <a:t>Relative age is the age of rocks and geologic features compared to other rocks and features nearby</a:t>
            </a:r>
          </a:p>
          <a:p>
            <a:r>
              <a:rPr lang="en-US" dirty="0" smtClean="0"/>
              <a:t>The relative age of lower layers of rock is greater than the relative age of rocks above them. (meaning the rocks on the bottom are older than those on the top)</a:t>
            </a:r>
          </a:p>
          <a:p>
            <a:r>
              <a:rPr lang="en-US" dirty="0" smtClean="0"/>
              <a:t>The principle of superposition states that in undisturbed rock layers, the oldest rocks are on the bottom. </a:t>
            </a:r>
          </a:p>
          <a:p>
            <a:r>
              <a:rPr lang="en-US" dirty="0" smtClean="0"/>
              <a:t>According to the principle of original horizontality, most rock-forming material was deposited in horizontal layers</a:t>
            </a:r>
            <a:endParaRPr lang="en-US" dirty="0"/>
          </a:p>
        </p:txBody>
      </p:sp>
    </p:spTree>
  </p:cSld>
  <p:clrMapOvr>
    <a:masterClrMapping/>
  </p:clrMapOvr>
  <p:transition spd="slow">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Relative ages of Rocks</a:t>
            </a:r>
            <a:endParaRPr lang="en-US" dirty="0"/>
          </a:p>
        </p:txBody>
      </p:sp>
      <p:sp>
        <p:nvSpPr>
          <p:cNvPr id="3" name="Content Placeholder 2"/>
          <p:cNvSpPr>
            <a:spLocks noGrp="1"/>
          </p:cNvSpPr>
          <p:nvPr>
            <p:ph idx="1"/>
          </p:nvPr>
        </p:nvSpPr>
        <p:spPr>
          <a:xfrm>
            <a:off x="914400" y="1735137"/>
            <a:ext cx="7313613" cy="4733395"/>
          </a:xfrm>
        </p:spPr>
        <p:txBody>
          <a:bodyPr>
            <a:normAutofit lnSpcReduction="10000"/>
          </a:bodyPr>
          <a:lstStyle/>
          <a:p>
            <a:r>
              <a:rPr lang="en-US" dirty="0" smtClean="0"/>
              <a:t>The </a:t>
            </a:r>
            <a:r>
              <a:rPr lang="en-US" b="1" dirty="0" smtClean="0"/>
              <a:t>principle of lateral continuity</a:t>
            </a:r>
            <a:r>
              <a:rPr lang="en-US" dirty="0" smtClean="0"/>
              <a:t> states that sediments are deposited in large, continuous sheets in all lateral directions. </a:t>
            </a:r>
          </a:p>
          <a:p>
            <a:r>
              <a:rPr lang="en-US" dirty="0" smtClean="0"/>
              <a:t>A piece of older rock that becomes part of a new rock is called an inclusion. The rock containing pieces of other rocks must be younger than the pieces.</a:t>
            </a:r>
          </a:p>
          <a:p>
            <a:r>
              <a:rPr lang="en-US" dirty="0" smtClean="0"/>
              <a:t>Sometimes, rock formations break, or fracture</a:t>
            </a:r>
          </a:p>
          <a:p>
            <a:pPr lvl="1"/>
            <a:r>
              <a:rPr lang="en-US" dirty="0" smtClean="0"/>
              <a:t>When rocks move along a fracture, the fracture is called a fault</a:t>
            </a:r>
          </a:p>
          <a:p>
            <a:pPr lvl="1"/>
            <a:r>
              <a:rPr lang="en-US" dirty="0" smtClean="0"/>
              <a:t>According to </a:t>
            </a:r>
            <a:r>
              <a:rPr lang="en-US" b="1" dirty="0" smtClean="0"/>
              <a:t>the principle of cross-cutting relationships</a:t>
            </a:r>
            <a:r>
              <a:rPr lang="en-US" dirty="0" smtClean="0"/>
              <a:t>, when a geologic feature cuts across another feature, the feature it cuts across is older. </a:t>
            </a:r>
            <a:endParaRPr lang="en-US" dirty="0"/>
          </a:p>
        </p:txBody>
      </p:sp>
    </p:spTree>
  </p:cSld>
  <p:clrMapOvr>
    <a:masterClrMapping/>
  </p:clrMapOvr>
  <p:transition spd="slow">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Unconformities</a:t>
            </a:r>
            <a:endParaRPr lang="en-US" dirty="0"/>
          </a:p>
        </p:txBody>
      </p:sp>
      <p:sp>
        <p:nvSpPr>
          <p:cNvPr id="3" name="Content Placeholder 2"/>
          <p:cNvSpPr>
            <a:spLocks noGrp="1"/>
          </p:cNvSpPr>
          <p:nvPr>
            <p:ph idx="1"/>
          </p:nvPr>
        </p:nvSpPr>
        <p:spPr>
          <a:xfrm>
            <a:off x="914400" y="1735137"/>
            <a:ext cx="7313613" cy="4580995"/>
          </a:xfrm>
        </p:spPr>
        <p:txBody>
          <a:bodyPr>
            <a:normAutofit fontScale="92500" lnSpcReduction="20000"/>
          </a:bodyPr>
          <a:lstStyle/>
          <a:p>
            <a:r>
              <a:rPr lang="en-US" dirty="0" smtClean="0"/>
              <a:t>An </a:t>
            </a:r>
            <a:r>
              <a:rPr lang="en-US" u="sng" dirty="0" smtClean="0"/>
              <a:t>unconformity</a:t>
            </a:r>
            <a:r>
              <a:rPr lang="en-US" dirty="0" smtClean="0"/>
              <a:t> is the surface between older, eroded rock and the younger rock on top of it</a:t>
            </a:r>
          </a:p>
          <a:p>
            <a:r>
              <a:rPr lang="en-US" dirty="0" smtClean="0"/>
              <a:t>Young sedimentary layers that form on top of older, horizontal sedimentary layers that have eroded create a </a:t>
            </a:r>
            <a:r>
              <a:rPr lang="en-US" u="sng" dirty="0" err="1" smtClean="0"/>
              <a:t>disconformity</a:t>
            </a:r>
            <a:endParaRPr lang="en-US" u="sng" dirty="0" smtClean="0"/>
          </a:p>
          <a:p>
            <a:r>
              <a:rPr lang="en-US" dirty="0" smtClean="0"/>
              <a:t>Young sedimentary layers that form on top of older, tilted or folder sedimentary layers that have eroded create an </a:t>
            </a:r>
            <a:r>
              <a:rPr lang="en-US" u="sng" dirty="0" smtClean="0"/>
              <a:t>angular unconformity</a:t>
            </a:r>
            <a:r>
              <a:rPr lang="en-US" dirty="0" smtClean="0"/>
              <a:t>. </a:t>
            </a:r>
          </a:p>
          <a:p>
            <a:r>
              <a:rPr lang="en-US" dirty="0" smtClean="0"/>
              <a:t>Young sedimentary layers that form on top of older metamorphic or igneous layers that have eroded create a </a:t>
            </a:r>
            <a:r>
              <a:rPr lang="en-US" u="sng" dirty="0" smtClean="0"/>
              <a:t>nonconformity. </a:t>
            </a:r>
          </a:p>
          <a:p>
            <a:r>
              <a:rPr lang="en-US" dirty="0" smtClean="0"/>
              <a:t>Images on page 340</a:t>
            </a:r>
            <a:endParaRPr lang="en-US" dirty="0"/>
          </a:p>
        </p:txBody>
      </p:sp>
    </p:spTree>
  </p:cSld>
  <p:clrMapOvr>
    <a:masterClrMapping/>
  </p:clrMapOvr>
  <p:transition spd="slow">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Correlation</a:t>
            </a:r>
            <a:endParaRPr lang="en-US" dirty="0"/>
          </a:p>
        </p:txBody>
      </p:sp>
      <p:sp>
        <p:nvSpPr>
          <p:cNvPr id="3" name="Content Placeholder 2"/>
          <p:cNvSpPr>
            <a:spLocks noGrp="1"/>
          </p:cNvSpPr>
          <p:nvPr>
            <p:ph idx="1"/>
          </p:nvPr>
        </p:nvSpPr>
        <p:spPr>
          <a:xfrm>
            <a:off x="914400" y="1735137"/>
            <a:ext cx="7313613" cy="4682595"/>
          </a:xfrm>
        </p:spPr>
        <p:txBody>
          <a:bodyPr>
            <a:normAutofit fontScale="92500" lnSpcReduction="10000"/>
          </a:bodyPr>
          <a:lstStyle/>
          <a:p>
            <a:r>
              <a:rPr lang="en-US" dirty="0" smtClean="0"/>
              <a:t>Matching rocks and fossils from different locations is called </a:t>
            </a:r>
            <a:r>
              <a:rPr lang="en-US" b="1" dirty="0" smtClean="0"/>
              <a:t>correlation.</a:t>
            </a:r>
            <a:r>
              <a:rPr lang="en-US" dirty="0" smtClean="0"/>
              <a:t> It helps scientists determine the geologic history of an area.</a:t>
            </a:r>
          </a:p>
          <a:p>
            <a:r>
              <a:rPr lang="en-US" dirty="0" smtClean="0"/>
              <a:t>Fossils are often used to learn the relative ages of rock layers that are far apart from each other. </a:t>
            </a:r>
          </a:p>
          <a:p>
            <a:pPr lvl="1"/>
            <a:r>
              <a:rPr lang="en-US" dirty="0" smtClean="0"/>
              <a:t>If two formations contain similar fossils, the formations are probably about the same age</a:t>
            </a:r>
          </a:p>
          <a:p>
            <a:pPr lvl="1"/>
            <a:r>
              <a:rPr lang="en-US" dirty="0" smtClean="0"/>
              <a:t>Fossils that are useful for determining relative age are from species that were abundant and existed for a short period of time in many different areas on Earth. </a:t>
            </a:r>
          </a:p>
          <a:p>
            <a:pPr lvl="1"/>
            <a:r>
              <a:rPr lang="en-US" dirty="0" smtClean="0"/>
              <a:t>Such fossils are known as </a:t>
            </a:r>
            <a:r>
              <a:rPr lang="en-US" b="1" dirty="0" smtClean="0"/>
              <a:t>index fossils. </a:t>
            </a:r>
          </a:p>
          <a:p>
            <a:r>
              <a:rPr lang="en-US" b="1" dirty="0" smtClean="0"/>
              <a:t>End of Section : Answer 1 &amp; 2, 4, 7 &amp; 8 from book</a:t>
            </a:r>
          </a:p>
          <a:p>
            <a:pPr lvl="1"/>
            <a:r>
              <a:rPr lang="en-US" b="1" dirty="0" smtClean="0"/>
              <a:t>Complete worksheet 26, 31, 34 </a:t>
            </a:r>
            <a:endParaRPr lang="en-US" dirty="0"/>
          </a:p>
        </p:txBody>
      </p:sp>
    </p:spTree>
  </p:cSld>
  <p:clrMapOvr>
    <a:masterClrMapping/>
  </p:clrMapOvr>
  <p:transition spd="slow">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Tree>
  </p:cSld>
  <p:clrMapOvr>
    <a:masterClrMapping/>
  </p:clrMapOvr>
  <p:transition spd="slow">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3: Absolute-Age Dating</a:t>
            </a:r>
            <a:endParaRPr lang="en-US" dirty="0"/>
          </a:p>
        </p:txBody>
      </p:sp>
      <p:sp>
        <p:nvSpPr>
          <p:cNvPr id="3" name="Content Placeholder 2"/>
          <p:cNvSpPr>
            <a:spLocks noGrp="1"/>
          </p:cNvSpPr>
          <p:nvPr>
            <p:ph idx="1"/>
          </p:nvPr>
        </p:nvSpPr>
        <p:spPr/>
        <p:txBody>
          <a:bodyPr/>
          <a:lstStyle/>
          <a:p>
            <a:r>
              <a:rPr lang="en-US" dirty="0" smtClean="0"/>
              <a:t>Key Points to Remember</a:t>
            </a:r>
          </a:p>
          <a:p>
            <a:pPr lvl="1"/>
            <a:r>
              <a:rPr lang="en-US" dirty="0" smtClean="0"/>
              <a:t>Absolute age is the age in years of a rock or object</a:t>
            </a:r>
          </a:p>
          <a:p>
            <a:pPr lvl="1"/>
            <a:r>
              <a:rPr lang="en-US" dirty="0" smtClean="0"/>
              <a:t>The radioactive decay of unstable isotopes occurs at a constant rate, measured as half-life. </a:t>
            </a:r>
          </a:p>
          <a:p>
            <a:pPr lvl="1"/>
            <a:r>
              <a:rPr lang="en-US" dirty="0" smtClean="0"/>
              <a:t>To date a rock or object, scientists measure the ratios of its parent and daughter isotopes</a:t>
            </a:r>
          </a:p>
          <a:p>
            <a:endParaRPr lang="en-US" dirty="0" smtClean="0"/>
          </a:p>
          <a:p>
            <a:r>
              <a:rPr lang="en-US" b="1" dirty="0" smtClean="0"/>
              <a:t>Vocabulary</a:t>
            </a:r>
            <a:r>
              <a:rPr lang="en-US" dirty="0" smtClean="0"/>
              <a:t>: Absolute age, isotope, radioactive decay, half-life</a:t>
            </a:r>
            <a:endParaRPr lang="en-US" dirty="0"/>
          </a:p>
        </p:txBody>
      </p:sp>
    </p:spTree>
  </p:cSld>
  <p:clrMapOvr>
    <a:masterClrMapping/>
  </p:clrMapOvr>
  <p:transition spd="slow">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smtClean="0"/>
              <a:t>What You </a:t>
            </a:r>
          </a:p>
          <a:p>
            <a:r>
              <a:rPr lang="en-US" dirty="0" smtClean="0"/>
              <a:t>S</a:t>
            </a:r>
            <a:r>
              <a:rPr lang="en-US" dirty="0" smtClean="0"/>
              <a:t>hould Know</a:t>
            </a:r>
          </a:p>
          <a:p>
            <a:r>
              <a:rPr lang="en-US" dirty="0" smtClean="0"/>
              <a:t>Already</a:t>
            </a:r>
            <a:endParaRPr lang="en-US" dirty="0"/>
          </a:p>
        </p:txBody>
      </p:sp>
      <p:sp>
        <p:nvSpPr>
          <p:cNvPr id="3" name="Title 2"/>
          <p:cNvSpPr>
            <a:spLocks noGrp="1"/>
          </p:cNvSpPr>
          <p:nvPr>
            <p:ph type="title"/>
          </p:nvPr>
        </p:nvSpPr>
        <p:spPr>
          <a:xfrm>
            <a:off x="457200" y="855637"/>
            <a:ext cx="6616335" cy="1362075"/>
          </a:xfrm>
        </p:spPr>
        <p:txBody>
          <a:bodyPr/>
          <a:lstStyle/>
          <a:p>
            <a:r>
              <a:rPr lang="en-US" dirty="0" smtClean="0"/>
              <a:t>Background Knowledge</a:t>
            </a:r>
            <a:endParaRPr lang="en-US" dirty="0"/>
          </a:p>
        </p:txBody>
      </p:sp>
      <p:sp>
        <p:nvSpPr>
          <p:cNvPr id="4" name="Text Placeholder 3"/>
          <p:cNvSpPr>
            <a:spLocks noGrp="1"/>
          </p:cNvSpPr>
          <p:nvPr>
            <p:ph type="body" idx="1"/>
          </p:nvPr>
        </p:nvSpPr>
        <p:spPr>
          <a:xfrm>
            <a:off x="2274119" y="3684105"/>
            <a:ext cx="6845653" cy="2807840"/>
          </a:xfrm>
        </p:spPr>
        <p:txBody>
          <a:bodyPr>
            <a:normAutofit lnSpcReduction="10000"/>
          </a:bodyPr>
          <a:lstStyle/>
          <a:p>
            <a:pPr marL="457200" indent="-457200">
              <a:buAutoNum type="arabicPeriod"/>
            </a:pPr>
            <a:r>
              <a:rPr lang="en-US" dirty="0" smtClean="0"/>
              <a:t>Atoms are made of a positive nucleus surrounded by negative electrons</a:t>
            </a:r>
          </a:p>
          <a:p>
            <a:pPr marL="457200" indent="-457200">
              <a:buAutoNum type="arabicPeriod"/>
            </a:pPr>
            <a:r>
              <a:rPr lang="en-US" dirty="0" smtClean="0"/>
              <a:t>Some kinds of organisms that once lived on Earth have completely disappeared, although they were something like others that are alive today. </a:t>
            </a:r>
          </a:p>
          <a:p>
            <a:pPr marL="457200" indent="-457200">
              <a:buAutoNum type="arabicPeriod"/>
            </a:pPr>
            <a:r>
              <a:rPr lang="en-US" dirty="0" smtClean="0"/>
              <a:t>Fossils can be compared to one another and to living organisms according to their similarities and differences. Some organisms that lived long ago are similar to existing organisms, but some are quite different. </a:t>
            </a:r>
            <a:endParaRPr lang="en-US" dirty="0"/>
          </a:p>
        </p:txBody>
      </p:sp>
    </p:spTree>
  </p:cSld>
  <p:clrMapOvr>
    <a:masterClrMapping/>
  </p:clrMapOvr>
  <p:transition spd="slow">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Absolute Ages of Rocks</a:t>
            </a:r>
            <a:endParaRPr lang="en-US" dirty="0"/>
          </a:p>
        </p:txBody>
      </p:sp>
      <p:sp>
        <p:nvSpPr>
          <p:cNvPr id="3" name="Content Placeholder 2"/>
          <p:cNvSpPr>
            <a:spLocks noGrp="1"/>
          </p:cNvSpPr>
          <p:nvPr>
            <p:ph idx="1"/>
          </p:nvPr>
        </p:nvSpPr>
        <p:spPr/>
        <p:txBody>
          <a:bodyPr/>
          <a:lstStyle/>
          <a:p>
            <a:r>
              <a:rPr lang="en-US" dirty="0" smtClean="0"/>
              <a:t>The numerical age, in years, of any object is its absolute age</a:t>
            </a:r>
          </a:p>
          <a:p>
            <a:r>
              <a:rPr lang="en-US" dirty="0" smtClean="0"/>
              <a:t>Radioactivity can be used to help determine the absolute age of rocks</a:t>
            </a:r>
          </a:p>
          <a:p>
            <a:r>
              <a:rPr lang="en-US" dirty="0" smtClean="0"/>
              <a:t>Radioactivity is the release of energy from unstable atoms</a:t>
            </a:r>
            <a:endParaRPr lang="en-US" dirty="0"/>
          </a:p>
        </p:txBody>
      </p:sp>
    </p:spTree>
  </p:cSld>
  <p:clrMapOvr>
    <a:masterClrMapping/>
  </p:clrMapOvr>
  <p:transition spd="slow">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a:t>
            </a:r>
            <a:endParaRPr lang="en-US" dirty="0"/>
          </a:p>
        </p:txBody>
      </p:sp>
      <p:sp>
        <p:nvSpPr>
          <p:cNvPr id="3" name="Content Placeholder 2"/>
          <p:cNvSpPr>
            <a:spLocks noGrp="1"/>
          </p:cNvSpPr>
          <p:nvPr>
            <p:ph idx="1"/>
          </p:nvPr>
        </p:nvSpPr>
        <p:spPr>
          <a:xfrm>
            <a:off x="914400" y="1735137"/>
            <a:ext cx="7313613" cy="4445529"/>
          </a:xfrm>
        </p:spPr>
        <p:txBody>
          <a:bodyPr>
            <a:normAutofit lnSpcReduction="10000"/>
          </a:bodyPr>
          <a:lstStyle/>
          <a:p>
            <a:r>
              <a:rPr lang="en-US" dirty="0" smtClean="0"/>
              <a:t>An atom is the smallest part of an element that has the properties of that element. </a:t>
            </a:r>
          </a:p>
          <a:p>
            <a:pPr lvl="1"/>
            <a:r>
              <a:rPr lang="en-US" dirty="0" smtClean="0"/>
              <a:t>An atom contains protons (positive charge) and neutrons (neutral charge) in the nucleus. </a:t>
            </a:r>
          </a:p>
          <a:p>
            <a:pPr lvl="1"/>
            <a:r>
              <a:rPr lang="en-US" dirty="0" smtClean="0"/>
              <a:t>Atoms also have electrons (negative charge), which surround the nucleus. </a:t>
            </a:r>
          </a:p>
          <a:p>
            <a:r>
              <a:rPr lang="en-US" dirty="0" smtClean="0"/>
              <a:t>All atoms of the specific element contain the same number of protons</a:t>
            </a:r>
          </a:p>
          <a:p>
            <a:pPr lvl="1"/>
            <a:r>
              <a:rPr lang="en-US" dirty="0" smtClean="0"/>
              <a:t>Nuclei of atoms of the same element can contain different numbers of neutrons. </a:t>
            </a:r>
          </a:p>
          <a:p>
            <a:pPr lvl="1"/>
            <a:r>
              <a:rPr lang="en-US" dirty="0" smtClean="0"/>
              <a:t>Atoms of the same element that contain different number of </a:t>
            </a:r>
            <a:r>
              <a:rPr lang="en-US" i="1" dirty="0" smtClean="0"/>
              <a:t>neutrons</a:t>
            </a:r>
            <a:r>
              <a:rPr lang="en-US" dirty="0" smtClean="0"/>
              <a:t> called</a:t>
            </a:r>
            <a:r>
              <a:rPr lang="en-US" b="1" dirty="0" smtClean="0"/>
              <a:t> isotopes. </a:t>
            </a:r>
          </a:p>
        </p:txBody>
      </p:sp>
    </p:spTree>
  </p:cSld>
  <p:clrMapOvr>
    <a:masterClrMapping/>
  </p:clrMapOvr>
  <p:transition spd="slow">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a:t>
            </a:r>
            <a:endParaRPr lang="en-US" dirty="0"/>
          </a:p>
        </p:txBody>
      </p:sp>
      <p:sp>
        <p:nvSpPr>
          <p:cNvPr id="3" name="Content Placeholder 2"/>
          <p:cNvSpPr>
            <a:spLocks noGrp="1"/>
          </p:cNvSpPr>
          <p:nvPr>
            <p:ph idx="1"/>
          </p:nvPr>
        </p:nvSpPr>
        <p:spPr/>
        <p:txBody>
          <a:bodyPr/>
          <a:lstStyle/>
          <a:p>
            <a:r>
              <a:rPr lang="en-US" dirty="0" smtClean="0"/>
              <a:t>An isotope that does not change under normal conditions is said to be stable</a:t>
            </a:r>
          </a:p>
          <a:p>
            <a:pPr lvl="1"/>
            <a:r>
              <a:rPr lang="en-US" dirty="0" smtClean="0"/>
              <a:t>Isotopes that are </a:t>
            </a:r>
            <a:r>
              <a:rPr lang="en-US" b="1" dirty="0" smtClean="0"/>
              <a:t>not stable </a:t>
            </a:r>
            <a:r>
              <a:rPr lang="en-US" dirty="0" smtClean="0"/>
              <a:t>are </a:t>
            </a:r>
            <a:r>
              <a:rPr lang="en-US" u="sng" dirty="0" smtClean="0"/>
              <a:t>radioactive</a:t>
            </a:r>
            <a:r>
              <a:rPr lang="en-US" dirty="0" smtClean="0"/>
              <a:t> isotopes</a:t>
            </a:r>
          </a:p>
          <a:p>
            <a:pPr lvl="1"/>
            <a:r>
              <a:rPr lang="en-US" dirty="0" smtClean="0"/>
              <a:t>During radioactive decay, an unstable element naturally changes into an element that is stable</a:t>
            </a:r>
          </a:p>
          <a:p>
            <a:pPr lvl="1"/>
            <a:r>
              <a:rPr lang="en-US" dirty="0" smtClean="0"/>
              <a:t>The element that undergoes radioactive decay is called the </a:t>
            </a:r>
            <a:r>
              <a:rPr lang="en-US" b="1" dirty="0" smtClean="0"/>
              <a:t>parent isotope.</a:t>
            </a:r>
            <a:endParaRPr lang="en-US" dirty="0" smtClean="0"/>
          </a:p>
          <a:p>
            <a:pPr lvl="1"/>
            <a:r>
              <a:rPr lang="en-US" dirty="0" smtClean="0"/>
              <a:t>The element formed by radioactive decay is called the </a:t>
            </a:r>
            <a:r>
              <a:rPr lang="en-US" b="1" dirty="0" smtClean="0"/>
              <a:t>daughter isotope. </a:t>
            </a:r>
            <a:endParaRPr lang="en-US" dirty="0"/>
          </a:p>
        </p:txBody>
      </p:sp>
    </p:spTree>
  </p:cSld>
  <p:clrMapOvr>
    <a:masterClrMapping/>
  </p:clrMapOvr>
  <p:transition spd="slow">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Atoms</a:t>
            </a:r>
            <a:endParaRPr lang="en-US" dirty="0"/>
          </a:p>
        </p:txBody>
      </p:sp>
      <p:sp>
        <p:nvSpPr>
          <p:cNvPr id="3" name="Content Placeholder 2"/>
          <p:cNvSpPr>
            <a:spLocks noGrp="1"/>
          </p:cNvSpPr>
          <p:nvPr>
            <p:ph idx="1"/>
          </p:nvPr>
        </p:nvSpPr>
        <p:spPr/>
        <p:txBody>
          <a:bodyPr/>
          <a:lstStyle/>
          <a:p>
            <a:r>
              <a:rPr lang="en-US" dirty="0" smtClean="0"/>
              <a:t>Different radioactive isotopes decay at different rates, but the decay rate is CONSTANT for each specific isotope</a:t>
            </a:r>
          </a:p>
          <a:p>
            <a:pPr lvl="1"/>
            <a:r>
              <a:rPr lang="en-US" dirty="0" smtClean="0"/>
              <a:t>For each radioactive isotope, the </a:t>
            </a:r>
            <a:r>
              <a:rPr lang="en-US" b="1" dirty="0" smtClean="0"/>
              <a:t>half-life</a:t>
            </a:r>
            <a:r>
              <a:rPr lang="en-US" dirty="0" smtClean="0"/>
              <a:t> is the time necessary for half of the parent isotopes to decay into daughter isotopes</a:t>
            </a:r>
          </a:p>
          <a:p>
            <a:pPr lvl="1"/>
            <a:r>
              <a:rPr lang="en-US" dirty="0" smtClean="0"/>
              <a:t>After two half-lives, one-fourth of the original parent isotopes remain</a:t>
            </a:r>
            <a:endParaRPr lang="en-US" dirty="0"/>
          </a:p>
        </p:txBody>
      </p:sp>
    </p:spTree>
  </p:cSld>
  <p:clrMapOvr>
    <a:masterClrMapping/>
  </p:clrMapOvr>
  <p:transition spd="slow">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Radiometric Ages</a:t>
            </a:r>
            <a:endParaRPr lang="en-US" dirty="0"/>
          </a:p>
        </p:txBody>
      </p:sp>
      <p:sp>
        <p:nvSpPr>
          <p:cNvPr id="3" name="Content Placeholder 2"/>
          <p:cNvSpPr>
            <a:spLocks noGrp="1"/>
          </p:cNvSpPr>
          <p:nvPr>
            <p:ph idx="1"/>
          </p:nvPr>
        </p:nvSpPr>
        <p:spPr>
          <a:xfrm>
            <a:off x="914400" y="1735137"/>
            <a:ext cx="7313613" cy="4445529"/>
          </a:xfrm>
        </p:spPr>
        <p:txBody>
          <a:bodyPr>
            <a:normAutofit/>
          </a:bodyPr>
          <a:lstStyle/>
          <a:p>
            <a:r>
              <a:rPr lang="en-US" dirty="0" smtClean="0"/>
              <a:t>Radiocarbon dating uses isotopes of carbon-14 to determine the age of once-living organisms. </a:t>
            </a:r>
          </a:p>
          <a:p>
            <a:pPr lvl="1"/>
            <a:r>
              <a:rPr lang="en-US" dirty="0" smtClean="0"/>
              <a:t>As long as an organism lives, the amount of carbon-14 it contains is constant</a:t>
            </a:r>
          </a:p>
          <a:p>
            <a:pPr lvl="1"/>
            <a:r>
              <a:rPr lang="en-US" dirty="0" smtClean="0"/>
              <a:t>Radiocarbon dating involves comparing the amount of carbon-14 to the amount of carbon-12 in an organism that has died</a:t>
            </a:r>
          </a:p>
          <a:p>
            <a:pPr lvl="1"/>
            <a:r>
              <a:rPr lang="en-US" dirty="0" smtClean="0"/>
              <a:t>The half-life of carbon-14 is 5,730 years</a:t>
            </a:r>
          </a:p>
          <a:p>
            <a:pPr lvl="1"/>
            <a:r>
              <a:rPr lang="en-US" dirty="0" smtClean="0"/>
              <a:t>About 50,000 years after an organism has died, the carbon-14 has decayed so much that it cannot be measured. </a:t>
            </a:r>
            <a:endParaRPr lang="en-US" dirty="0"/>
          </a:p>
        </p:txBody>
      </p:sp>
    </p:spTree>
  </p:cSld>
  <p:clrMapOvr>
    <a:masterClrMapping/>
  </p:clrMapOvr>
  <p:transition spd="slow">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Radiometric Ages</a:t>
            </a:r>
            <a:endParaRPr lang="en-US" dirty="0"/>
          </a:p>
        </p:txBody>
      </p:sp>
      <p:sp>
        <p:nvSpPr>
          <p:cNvPr id="3" name="Content Placeholder 2"/>
          <p:cNvSpPr>
            <a:spLocks noGrp="1"/>
          </p:cNvSpPr>
          <p:nvPr>
            <p:ph idx="1"/>
          </p:nvPr>
        </p:nvSpPr>
        <p:spPr>
          <a:xfrm>
            <a:off x="914400" y="1735137"/>
            <a:ext cx="7313613" cy="4343929"/>
          </a:xfrm>
        </p:spPr>
        <p:txBody>
          <a:bodyPr>
            <a:normAutofit fontScale="92500" lnSpcReduction="20000"/>
          </a:bodyPr>
          <a:lstStyle/>
          <a:p>
            <a:r>
              <a:rPr lang="en-US" dirty="0" smtClean="0"/>
              <a:t>Because carbon-14 is useful for only dating materials that are organic, it cannot be used to date rocks</a:t>
            </a:r>
          </a:p>
          <a:p>
            <a:pPr lvl="1"/>
            <a:r>
              <a:rPr lang="en-US" dirty="0" smtClean="0"/>
              <a:t>Radioactive isotopes are most likely to be trapped in igneous rocks, which means they can be dated by comparing numbers of parent and daughter isotopes</a:t>
            </a:r>
          </a:p>
          <a:p>
            <a:pPr lvl="1"/>
            <a:r>
              <a:rPr lang="en-US" dirty="0" smtClean="0"/>
              <a:t>Radioactive isotopes are not very useful in dating sedimentary rocks, because they are composed of grains of older rock. </a:t>
            </a:r>
          </a:p>
          <a:p>
            <a:pPr lvl="1"/>
            <a:r>
              <a:rPr lang="en-US" dirty="0" smtClean="0"/>
              <a:t>To date old rocks, scientists use radioactive isotopes with long half-lives</a:t>
            </a:r>
          </a:p>
          <a:p>
            <a:pPr lvl="1"/>
            <a:r>
              <a:rPr lang="en-US" dirty="0" smtClean="0"/>
              <a:t>The age of the oldest rocks on Earth put Earth’s age at more than 4 billion years. </a:t>
            </a:r>
          </a:p>
          <a:p>
            <a:r>
              <a:rPr lang="en-US" dirty="0" smtClean="0"/>
              <a:t>END OF SECTION: </a:t>
            </a:r>
            <a:r>
              <a:rPr lang="en-US" b="1" dirty="0" smtClean="0"/>
              <a:t>Answer 1,2, 4 - 7, 9 from book</a:t>
            </a:r>
          </a:p>
          <a:p>
            <a:pPr lvl="1"/>
            <a:r>
              <a:rPr lang="en-US" b="1" dirty="0" smtClean="0"/>
              <a:t>Complete worksheet pg 51/56</a:t>
            </a:r>
            <a:endParaRPr lang="en-US" b="1" dirty="0"/>
          </a:p>
        </p:txBody>
      </p:sp>
    </p:spTree>
  </p:cSld>
  <p:clrMapOvr>
    <a:masterClrMapping/>
  </p:clrMapOvr>
  <p:transition spd="slow">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1: Fossils</a:t>
            </a:r>
            <a:endParaRPr lang="en-US" dirty="0"/>
          </a:p>
        </p:txBody>
      </p:sp>
      <p:sp>
        <p:nvSpPr>
          <p:cNvPr id="3" name="Content Placeholder 2"/>
          <p:cNvSpPr>
            <a:spLocks noGrp="1"/>
          </p:cNvSpPr>
          <p:nvPr>
            <p:ph idx="1"/>
          </p:nvPr>
        </p:nvSpPr>
        <p:spPr/>
        <p:txBody>
          <a:bodyPr>
            <a:normAutofit lnSpcReduction="10000"/>
          </a:bodyPr>
          <a:lstStyle/>
          <a:p>
            <a:r>
              <a:rPr lang="en-US" dirty="0" smtClean="0"/>
              <a:t>Key Points to Remember: </a:t>
            </a:r>
          </a:p>
          <a:p>
            <a:pPr lvl="1"/>
            <a:r>
              <a:rPr lang="en-US" dirty="0" smtClean="0"/>
              <a:t>Fossils include carbon films, molds, casts, and trace fossils</a:t>
            </a:r>
          </a:p>
          <a:p>
            <a:pPr lvl="1"/>
            <a:r>
              <a:rPr lang="en-US" dirty="0" smtClean="0"/>
              <a:t>Dead Organisms are more likely to become fossils if they have hard parts and are buried quickly after they die</a:t>
            </a:r>
          </a:p>
          <a:p>
            <a:pPr lvl="1"/>
            <a:r>
              <a:rPr lang="en-US" dirty="0" smtClean="0"/>
              <a:t>Paleontologists use clues from fossils to learn about ancient life and the environments ancient organisms lived in. </a:t>
            </a:r>
          </a:p>
          <a:p>
            <a:r>
              <a:rPr lang="en-US" dirty="0" smtClean="0"/>
              <a:t>Vocabulary to know: </a:t>
            </a:r>
          </a:p>
          <a:p>
            <a:pPr lvl="1"/>
            <a:r>
              <a:rPr lang="en-US" dirty="0" smtClean="0"/>
              <a:t>Fossil, </a:t>
            </a:r>
            <a:r>
              <a:rPr lang="en-US" dirty="0" err="1" smtClean="0"/>
              <a:t>catastrophism</a:t>
            </a:r>
            <a:r>
              <a:rPr lang="en-US" dirty="0" smtClean="0"/>
              <a:t>, </a:t>
            </a:r>
            <a:r>
              <a:rPr lang="en-US" dirty="0" err="1" smtClean="0"/>
              <a:t>uniformitarianism</a:t>
            </a:r>
            <a:r>
              <a:rPr lang="en-US" dirty="0" smtClean="0"/>
              <a:t>, carbon film, mold, cast, trace fossil, paleontologist</a:t>
            </a:r>
            <a:endParaRPr lang="en-US" dirty="0"/>
          </a:p>
        </p:txBody>
      </p:sp>
    </p:spTree>
  </p:cSld>
  <p:clrMapOvr>
    <a:masterClrMapping/>
  </p:clrMapOvr>
  <p:transition spd="slow">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Fossils pg 326</a:t>
            </a:r>
            <a:endParaRPr lang="en-US" dirty="0"/>
          </a:p>
        </p:txBody>
      </p:sp>
      <p:sp>
        <p:nvSpPr>
          <p:cNvPr id="3" name="Content Placeholder 2"/>
          <p:cNvSpPr>
            <a:spLocks noGrp="1"/>
          </p:cNvSpPr>
          <p:nvPr>
            <p:ph sz="half" idx="1"/>
          </p:nvPr>
        </p:nvSpPr>
        <p:spPr/>
        <p:txBody>
          <a:bodyPr/>
          <a:lstStyle/>
          <a:p>
            <a:r>
              <a:rPr lang="en-US" u="sng" dirty="0" smtClean="0"/>
              <a:t>Question</a:t>
            </a:r>
          </a:p>
          <a:p>
            <a:r>
              <a:rPr lang="en-US" dirty="0" smtClean="0"/>
              <a:t>Are the insects in the amber alive? </a:t>
            </a:r>
          </a:p>
          <a:p>
            <a:r>
              <a:rPr lang="en-US" dirty="0" smtClean="0"/>
              <a:t>What are some other ways in which organisms can be preserved as fossils? </a:t>
            </a:r>
            <a:endParaRPr lang="en-US" dirty="0"/>
          </a:p>
        </p:txBody>
      </p:sp>
      <p:sp>
        <p:nvSpPr>
          <p:cNvPr id="4" name="Content Placeholder 3"/>
          <p:cNvSpPr>
            <a:spLocks noGrp="1"/>
          </p:cNvSpPr>
          <p:nvPr>
            <p:ph sz="half" idx="2"/>
          </p:nvPr>
        </p:nvSpPr>
        <p:spPr/>
        <p:txBody>
          <a:bodyPr/>
          <a:lstStyle/>
          <a:p>
            <a:r>
              <a:rPr lang="en-US" u="sng" dirty="0" smtClean="0"/>
              <a:t>Answer</a:t>
            </a:r>
          </a:p>
          <a:p>
            <a:r>
              <a:rPr lang="en-US" dirty="0" smtClean="0"/>
              <a:t>No, they died millions of years ago</a:t>
            </a:r>
          </a:p>
          <a:p>
            <a:r>
              <a:rPr lang="en-US" dirty="0" smtClean="0"/>
              <a:t>Leaf imprints, petrified wood, dinosaur bones, or shells; these are all ways in which organisms can be preserved</a:t>
            </a:r>
            <a:endParaRPr lang="en-US" dirty="0"/>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accel="50000" decel="5000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slide(fromBottom)">
                                      <p:cBhvr>
                                        <p:cTn id="25" dur="30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slide(fromBottom)">
                                      <p:cBhvr>
                                        <p:cTn id="30" dur="3000"/>
                                        <p:tgtEl>
                                          <p:spTgt spid="4">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slide(fromBottom)">
                                      <p:cBhvr>
                                        <p:cTn id="35" dur="3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of the Distant Past</a:t>
            </a:r>
            <a:endParaRPr lang="en-US" dirty="0"/>
          </a:p>
        </p:txBody>
      </p:sp>
      <p:sp>
        <p:nvSpPr>
          <p:cNvPr id="3" name="Content Placeholder 2"/>
          <p:cNvSpPr>
            <a:spLocks noGrp="1"/>
          </p:cNvSpPr>
          <p:nvPr>
            <p:ph idx="1"/>
          </p:nvPr>
        </p:nvSpPr>
        <p:spPr/>
        <p:txBody>
          <a:bodyPr/>
          <a:lstStyle/>
          <a:p>
            <a:r>
              <a:rPr lang="en-US" dirty="0" smtClean="0"/>
              <a:t>Rocks provide clues to Earth’s past. Some of the most obvious clue that are present in rocks are fossils, the preserved remains or evidence of ancient living organisms. </a:t>
            </a:r>
          </a:p>
          <a:p>
            <a:r>
              <a:rPr lang="en-US" dirty="0" smtClean="0"/>
              <a:t>Some early scientists thought that fossils formed from the remains of organisms killed in disasters</a:t>
            </a:r>
          </a:p>
          <a:p>
            <a:r>
              <a:rPr lang="en-US" dirty="0" err="1" smtClean="0"/>
              <a:t>Catastrophism</a:t>
            </a:r>
            <a:r>
              <a:rPr lang="en-US" dirty="0" smtClean="0"/>
              <a:t> is the idea that conditions and organisms on Earth change because of quick, violent events. </a:t>
            </a:r>
            <a:endParaRPr lang="en-US" dirty="0"/>
          </a:p>
        </p:txBody>
      </p:sp>
    </p:spTree>
  </p:cSld>
  <p:clrMapOvr>
    <a:masterClrMapping/>
  </p:clrMapOvr>
  <p:transition spd="slow">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Continued…</a:t>
            </a:r>
            <a:endParaRPr lang="en-US" dirty="0"/>
          </a:p>
        </p:txBody>
      </p:sp>
      <p:sp>
        <p:nvSpPr>
          <p:cNvPr id="3" name="Content Placeholder 2"/>
          <p:cNvSpPr>
            <a:spLocks noGrp="1"/>
          </p:cNvSpPr>
          <p:nvPr>
            <p:ph idx="1"/>
          </p:nvPr>
        </p:nvSpPr>
        <p:spPr/>
        <p:txBody>
          <a:bodyPr/>
          <a:lstStyle/>
          <a:p>
            <a:r>
              <a:rPr lang="en-US" dirty="0" smtClean="0"/>
              <a:t>James Hutton proposed that changes on Earth take place very slowly. </a:t>
            </a:r>
          </a:p>
          <a:p>
            <a:r>
              <a:rPr lang="en-US" dirty="0" smtClean="0"/>
              <a:t>He proposed the principle of </a:t>
            </a:r>
            <a:r>
              <a:rPr lang="en-US" dirty="0" err="1" smtClean="0"/>
              <a:t>uniformitarianism</a:t>
            </a:r>
            <a:r>
              <a:rPr lang="en-US" dirty="0" smtClean="0"/>
              <a:t>. According to this principle, the same geologic process that occur today occurred in the past</a:t>
            </a:r>
          </a:p>
          <a:p>
            <a:pPr lvl="1"/>
            <a:r>
              <a:rPr lang="en-US" dirty="0" smtClean="0"/>
              <a:t>This principle says that most changes on Earth’s surface occur in slow, continuous cycles</a:t>
            </a:r>
          </a:p>
          <a:p>
            <a:pPr lvl="1"/>
            <a:r>
              <a:rPr lang="en-US" dirty="0" smtClean="0"/>
              <a:t>In addition to the events explained by </a:t>
            </a:r>
            <a:r>
              <a:rPr lang="en-US" dirty="0" err="1" smtClean="0"/>
              <a:t>uniformitarianism</a:t>
            </a:r>
            <a:r>
              <a:rPr lang="en-US" dirty="0" smtClean="0"/>
              <a:t>, sometimes catastrophic events quickly change Earth’s surface</a:t>
            </a:r>
            <a:endParaRPr lang="en-US" dirty="0"/>
          </a:p>
        </p:txBody>
      </p:sp>
    </p:spTree>
  </p:cSld>
  <p:clrMapOvr>
    <a:masterClrMapping/>
  </p:clrMapOvr>
  <p:transition spd="slow">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Formation of Fossils</a:t>
            </a:r>
            <a:endParaRPr lang="en-US" dirty="0"/>
          </a:p>
        </p:txBody>
      </p:sp>
      <p:sp>
        <p:nvSpPr>
          <p:cNvPr id="3" name="Content Placeholder 2"/>
          <p:cNvSpPr>
            <a:spLocks noGrp="1"/>
          </p:cNvSpPr>
          <p:nvPr>
            <p:ph idx="1"/>
          </p:nvPr>
        </p:nvSpPr>
        <p:spPr/>
        <p:txBody>
          <a:bodyPr/>
          <a:lstStyle/>
          <a:p>
            <a:r>
              <a:rPr lang="en-US" dirty="0" smtClean="0"/>
              <a:t>An organism is more likely to become a fossil if it contains hard parts such as teeth or bones</a:t>
            </a:r>
          </a:p>
          <a:p>
            <a:r>
              <a:rPr lang="en-US" dirty="0" smtClean="0"/>
              <a:t>Fossils are more likely to form if an organism is buried quickly after it dies</a:t>
            </a:r>
          </a:p>
          <a:p>
            <a:r>
              <a:rPr lang="en-US" dirty="0" smtClean="0"/>
              <a:t>Tiny fossils are called microfossils</a:t>
            </a:r>
          </a:p>
          <a:p>
            <a:endParaRPr lang="en-US" dirty="0"/>
          </a:p>
        </p:txBody>
      </p:sp>
    </p:spTree>
  </p:cSld>
  <p:clrMapOvr>
    <a:masterClrMapping/>
  </p:clrMapOvr>
  <p:transition spd="slow">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Preservation</a:t>
            </a:r>
            <a:endParaRPr lang="en-US" dirty="0"/>
          </a:p>
        </p:txBody>
      </p:sp>
      <p:sp>
        <p:nvSpPr>
          <p:cNvPr id="3" name="Content Placeholder 2"/>
          <p:cNvSpPr>
            <a:spLocks noGrp="1"/>
          </p:cNvSpPr>
          <p:nvPr>
            <p:ph idx="1"/>
          </p:nvPr>
        </p:nvSpPr>
        <p:spPr/>
        <p:txBody>
          <a:bodyPr/>
          <a:lstStyle/>
          <a:p>
            <a:r>
              <a:rPr lang="en-US" dirty="0" smtClean="0"/>
              <a:t>If the actual organism becomes a fossil, it was completely enclosed over a long period of time to keep it away from air and bacteria</a:t>
            </a:r>
          </a:p>
          <a:p>
            <a:r>
              <a:rPr lang="en-US" dirty="0" smtClean="0"/>
              <a:t>Some fossils are called carbon films, which form when pressure drives off the gases and liquids from an organism’s tissues, leaving only the carbon behind. </a:t>
            </a:r>
          </a:p>
          <a:p>
            <a:r>
              <a:rPr lang="en-US" dirty="0" smtClean="0"/>
              <a:t>Fossils also form when minerals in groundwater replace the tissues of dead organisms</a:t>
            </a:r>
            <a:endParaRPr lang="en-US" dirty="0"/>
          </a:p>
        </p:txBody>
      </p:sp>
    </p:spTree>
  </p:cSld>
  <p:clrMapOvr>
    <a:masterClrMapping/>
  </p:clrMapOvr>
  <p:transition spd="slow">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continued</a:t>
            </a:r>
            <a:endParaRPr lang="en-US" dirty="0"/>
          </a:p>
        </p:txBody>
      </p:sp>
      <p:sp>
        <p:nvSpPr>
          <p:cNvPr id="3" name="Content Placeholder 2"/>
          <p:cNvSpPr>
            <a:spLocks noGrp="1"/>
          </p:cNvSpPr>
          <p:nvPr>
            <p:ph idx="1"/>
          </p:nvPr>
        </p:nvSpPr>
        <p:spPr/>
        <p:txBody>
          <a:bodyPr/>
          <a:lstStyle/>
          <a:p>
            <a:r>
              <a:rPr lang="en-US" dirty="0" smtClean="0"/>
              <a:t>Some fossils are molds, which is the impression in a rock left by an ancient organism</a:t>
            </a:r>
          </a:p>
          <a:p>
            <a:r>
              <a:rPr lang="en-US" dirty="0" smtClean="0"/>
              <a:t>When a mold fills with sediment or mineral deposits, it forms a fossil called a cast</a:t>
            </a:r>
          </a:p>
          <a:p>
            <a:r>
              <a:rPr lang="en-US" dirty="0" smtClean="0"/>
              <a:t>Trace fossils show evidence of the activity of ancient organisms, such as tracks or nests</a:t>
            </a:r>
            <a:endParaRPr lang="en-US" dirty="0"/>
          </a:p>
        </p:txBody>
      </p:sp>
    </p:spTree>
  </p:cSld>
  <p:clrMapOvr>
    <a:masterClrMapping/>
  </p:clrMapOvr>
  <p:transition spd="slow">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Ｐ明朝"/>
      </a:majorFont>
      <a:minorFont>
        <a:latin typeface="Goudy Old Style"/>
        <a:ea typeface=""/>
        <a:cs typeface=""/>
        <a:font script="Jpan" typeface="ＭＳ Ｐ明朝"/>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635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Inkwell.thmx</Template>
  <TotalTime>156</TotalTime>
  <Words>1657</Words>
  <Application>Microsoft Macintosh PowerPoint</Application>
  <PresentationFormat>On-screen Show (4:3)</PresentationFormat>
  <Paragraphs>130</Paragraphs>
  <Slides>25</Slides>
  <Notes>0</Notes>
  <HiddenSlides>0</HiddenSlides>
  <MMClips>0</MMClips>
  <ScaleCrop>false</ScaleCrop>
  <HeadingPairs>
    <vt:vector size="4" baseType="variant">
      <vt:variant>
        <vt:lpstr>Design Template</vt:lpstr>
      </vt:variant>
      <vt:variant>
        <vt:i4>1</vt:i4>
      </vt:variant>
      <vt:variant>
        <vt:lpstr>Slide Titles</vt:lpstr>
      </vt:variant>
      <vt:variant>
        <vt:i4>25</vt:i4>
      </vt:variant>
    </vt:vector>
  </HeadingPairs>
  <TitlesOfParts>
    <vt:vector size="26" baseType="lpstr">
      <vt:lpstr>Inkwell</vt:lpstr>
      <vt:lpstr>Clues to Earth’s Past</vt:lpstr>
      <vt:lpstr>Background Knowledge</vt:lpstr>
      <vt:lpstr>Section 1: Fossils</vt:lpstr>
      <vt:lpstr>Fossils pg 326</vt:lpstr>
      <vt:lpstr>Evidence of the Distant Past</vt:lpstr>
      <vt:lpstr>Continued…</vt:lpstr>
      <vt:lpstr>Formation of Fossils</vt:lpstr>
      <vt:lpstr>Types of Preservation</vt:lpstr>
      <vt:lpstr>Types continued</vt:lpstr>
      <vt:lpstr>Ancient Environments</vt:lpstr>
      <vt:lpstr>Ancient Environments</vt:lpstr>
      <vt:lpstr>Slide 12</vt:lpstr>
      <vt:lpstr>Section 2: Relative-Age Dating</vt:lpstr>
      <vt:lpstr>Relative-Ages of Rocks</vt:lpstr>
      <vt:lpstr>Relative ages of Rocks</vt:lpstr>
      <vt:lpstr>Unconformities</vt:lpstr>
      <vt:lpstr>Correlation</vt:lpstr>
      <vt:lpstr>Slide 18</vt:lpstr>
      <vt:lpstr>Section 3: Absolute-Age Dating</vt:lpstr>
      <vt:lpstr>Absolute Ages of Rocks</vt:lpstr>
      <vt:lpstr>Atoms</vt:lpstr>
      <vt:lpstr>Atoms</vt:lpstr>
      <vt:lpstr>Atoms</vt:lpstr>
      <vt:lpstr>Radiometric Ages</vt:lpstr>
      <vt:lpstr>Radiometric Ages</vt:lpstr>
    </vt:vector>
  </TitlesOfParts>
  <Company>Palmer Public Schools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Clues to Earth’s Past</dc:title>
  <dc:creator>Tonya Turek</dc:creator>
  <cp:lastModifiedBy>Tonya Turek</cp:lastModifiedBy>
  <cp:revision>7</cp:revision>
  <dcterms:created xsi:type="dcterms:W3CDTF">2015-02-02T20:08:15Z</dcterms:created>
  <dcterms:modified xsi:type="dcterms:W3CDTF">2015-02-02T22:44:46Z</dcterms:modified>
</cp:coreProperties>
</file>