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3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/>
          <p:cNvSpPr/>
          <p:nvPr/>
        </p:nvSpPr>
        <p:spPr>
          <a:xfrm>
            <a:off x="341086" y="928914"/>
            <a:ext cx="8432800" cy="17707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707" y="968189"/>
            <a:ext cx="7799387" cy="1237130"/>
          </a:xfrm>
        </p:spPr>
        <p:txBody>
          <a:bodyPr anchor="b" anchorCtr="0"/>
          <a:lstStyle>
            <a:lvl1pPr algn="r">
              <a:lnSpc>
                <a:spcPts val="5000"/>
              </a:lnSpc>
              <a:defRPr sz="460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07" y="2209799"/>
            <a:ext cx="7799387" cy="466165"/>
          </a:xfr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05300" y="6492875"/>
            <a:ext cx="5334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57200" y="816802"/>
            <a:ext cx="8229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TitleSlideTo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57200"/>
            <a:ext cx="8229600" cy="356646"/>
          </a:xfrm>
          <a:prstGeom prst="rect">
            <a:avLst/>
          </a:prstGeom>
        </p:spPr>
      </p:pic>
      <p:pic>
        <p:nvPicPr>
          <p:cNvPr id="10" name="Picture 9" descr="TitleSlideBott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00601"/>
            <a:ext cx="8229600" cy="3700199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247" y="6492875"/>
            <a:ext cx="34155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/>
          <p:cNvSpPr/>
          <p:nvPr/>
        </p:nvSpPr>
        <p:spPr>
          <a:xfrm>
            <a:off x="355600" y="566057"/>
            <a:ext cx="8396514" cy="25980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57200" y="457200"/>
            <a:ext cx="8229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/>
          <p:nvPr/>
        </p:nvSpPr>
        <p:spPr>
          <a:xfrm>
            <a:off x="333828" y="566057"/>
            <a:ext cx="8454571" cy="21335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57200" y="457200"/>
            <a:ext cx="8229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368" y="1644868"/>
            <a:ext cx="3657600" cy="1098332"/>
          </a:xfrm>
        </p:spPr>
        <p:txBody>
          <a:bodyPr anchor="b"/>
          <a:lstStyle>
            <a:lvl1pPr algn="l">
              <a:defRPr sz="36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8032" y="654268"/>
            <a:ext cx="3657600" cy="5486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368" y="2774731"/>
            <a:ext cx="3657600" cy="316886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/>
          <p:nvPr/>
        </p:nvSpPr>
        <p:spPr>
          <a:xfrm>
            <a:off x="355600" y="348343"/>
            <a:ext cx="8432800" cy="23513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 rot="5400000">
            <a:off x="5598058" y="3310469"/>
            <a:ext cx="5943600" cy="237061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368" y="1644868"/>
            <a:ext cx="3657600" cy="1098332"/>
          </a:xfrm>
        </p:spPr>
        <p:txBody>
          <a:bodyPr anchor="b"/>
          <a:lstStyle>
            <a:lvl1pPr algn="l">
              <a:defRPr sz="36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368" y="2774731"/>
            <a:ext cx="3657600" cy="316886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4828032" y="457200"/>
            <a:ext cx="3621024" cy="59436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0"/>
            <a:ext cx="7874000" cy="3840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/>
          <p:cNvSpPr/>
          <p:nvPr/>
        </p:nvSpPr>
        <p:spPr>
          <a:xfrm>
            <a:off x="348342" y="362857"/>
            <a:ext cx="8440057" cy="2336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VerticalR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668" y="457200"/>
            <a:ext cx="1546230" cy="59436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5400000">
            <a:off x="4074414" y="3369564"/>
            <a:ext cx="5943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19582" y="693738"/>
            <a:ext cx="1491018" cy="5432425"/>
          </a:xfrm>
        </p:spPr>
        <p:txBody>
          <a:bodyPr vert="eaVert" tIns="45720" bIns="4572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93738"/>
            <a:ext cx="6019800" cy="54324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/>
          <p:nvPr/>
        </p:nvSpPr>
        <p:spPr>
          <a:xfrm>
            <a:off x="326571" y="362857"/>
            <a:ext cx="8440058" cy="25182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8041" y="3575712"/>
            <a:ext cx="5396671" cy="1340467"/>
          </a:xfrm>
        </p:spPr>
        <p:txBody>
          <a:bodyPr tIns="0" bIns="0" anchor="b" anchorCtr="0"/>
          <a:lstStyle>
            <a:lvl1pPr algn="r">
              <a:defRPr sz="4600" b="0" cap="none" baseline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98041" y="4980297"/>
            <a:ext cx="5396671" cy="810904"/>
          </a:xfrm>
        </p:spPr>
        <p:txBody>
          <a:bodyPr tIns="0" bIns="0" anchor="t" anchorCtr="0">
            <a:normAutofit/>
          </a:bodyPr>
          <a:lstStyle>
            <a:lvl1pPr marL="0" indent="0" algn="r">
              <a:spcBef>
                <a:spcPts val="300"/>
              </a:spcBef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06824" y="6492240"/>
            <a:ext cx="533400" cy="365125"/>
          </a:xfr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1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ectionHeaderLef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647" y="457200"/>
            <a:ext cx="2216561" cy="59436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 rot="5400000">
            <a:off x="-222366" y="3369564"/>
            <a:ext cx="5943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8904" y="2286000"/>
            <a:ext cx="3657600" cy="38401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1308" y="2286000"/>
            <a:ext cx="3657600" cy="384016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388" y="2040081"/>
            <a:ext cx="3657600" cy="730415"/>
          </a:xfrm>
        </p:spPr>
        <p:txBody>
          <a:bodyPr tIns="0" bIns="0" anchor="ctr" anchorCtr="0">
            <a:noAutofit/>
          </a:bodyPr>
          <a:lstStyle>
            <a:lvl1pPr marL="0" indent="0" algn="ctr">
              <a:lnSpc>
                <a:spcPts val="3000"/>
              </a:lnSpc>
              <a:spcBef>
                <a:spcPts val="30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3388" y="2797175"/>
            <a:ext cx="3657600" cy="33289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8032" y="2040081"/>
            <a:ext cx="3657600" cy="730415"/>
          </a:xfrm>
        </p:spPr>
        <p:txBody>
          <a:bodyPr tIns="0" bIns="0" anchor="ctr" anchorCtr="0">
            <a:noAutofit/>
          </a:bodyPr>
          <a:lstStyle>
            <a:lvl1pPr marL="0" indent="0" algn="ctr">
              <a:lnSpc>
                <a:spcPts val="3000"/>
              </a:lnSpc>
              <a:spcBef>
                <a:spcPts val="30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8032" y="2797175"/>
            <a:ext cx="3657600" cy="332898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884488" y="4484687"/>
            <a:ext cx="3375025" cy="1588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4050" y="2286001"/>
            <a:ext cx="7848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654050" y="4302966"/>
            <a:ext cx="7848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28032" y="2286001"/>
            <a:ext cx="3657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828032" y="4302966"/>
            <a:ext cx="3657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Content Placeholder 2"/>
          <p:cNvSpPr>
            <a:spLocks noGrp="1"/>
          </p:cNvSpPr>
          <p:nvPr>
            <p:ph sz="half" idx="14"/>
          </p:nvPr>
        </p:nvSpPr>
        <p:spPr>
          <a:xfrm>
            <a:off x="654085" y="2286000"/>
            <a:ext cx="3657600" cy="38401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28032" y="2286001"/>
            <a:ext cx="3657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828032" y="4302966"/>
            <a:ext cx="3657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658906" y="2286001"/>
            <a:ext cx="3657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658906" y="4302966"/>
            <a:ext cx="3657600" cy="18288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RunningTop-R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7200" y="457200"/>
            <a:ext cx="8229600" cy="138200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813" y="456252"/>
            <a:ext cx="7824788" cy="1323041"/>
          </a:xfrm>
          <a:prstGeom prst="rect">
            <a:avLst/>
          </a:prstGeom>
          <a:effectLst/>
        </p:spPr>
        <p:txBody>
          <a:bodyPr vert="horz" lIns="91440" tIns="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2286000"/>
            <a:ext cx="61976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9036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  <a:latin typeface="Calibri" pitchFamily="34" charset="0"/>
              </a:defRPr>
            </a:lvl1pPr>
          </a:lstStyle>
          <a:p>
            <a:fld id="{3EEF7F68-E708-A947-8A81-9A23C0E59BB6}" type="datetimeFigureOut">
              <a:rPr lang="en-US" smtClean="0"/>
              <a:t>2/2/15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247" y="6492875"/>
            <a:ext cx="34155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8666" y="6149788"/>
            <a:ext cx="533400" cy="365125"/>
          </a:xfrm>
          <a:prstGeom prst="rect">
            <a:avLst/>
          </a:prstGeom>
        </p:spPr>
        <p:txBody>
          <a:bodyPr vert="horz" lIns="91440" tIns="91440" rIns="91440" bIns="91440" rtlCol="0" anchor="ctr"/>
          <a:lstStyle>
            <a:lvl1pPr algn="l">
              <a:defRPr sz="1800" b="0">
                <a:solidFill>
                  <a:schemeClr val="accent1"/>
                </a:solidFill>
                <a:latin typeface="Calibri" pitchFamily="34" charset="0"/>
              </a:defRPr>
            </a:lvl1pPr>
          </a:lstStyle>
          <a:p>
            <a:fld id="{4DB2A756-1253-9E4E-B7FB-A63578E97F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20040" y="320040"/>
            <a:ext cx="8503920" cy="621792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57200" y="1840960"/>
            <a:ext cx="8229600" cy="11887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 spd="slow">
    <p:random/>
  </p:transition>
  <p:txStyles>
    <p:titleStyle>
      <a:lvl1pPr algn="r" defTabSz="914400" rtl="0" eaLnBrk="1" latinLnBrk="0" hangingPunct="1">
        <a:lnSpc>
          <a:spcPts val="5400"/>
        </a:lnSpc>
        <a:spcBef>
          <a:spcPct val="0"/>
        </a:spcBef>
        <a:buNone/>
        <a:defRPr sz="5200" kern="1200"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18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Electromagnetic Waves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11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Microwaves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Wavelengths between 0.1 mm and 30cm but 1cm to 20 cm are used in communication such as cell phones and satellites. Most familiar with microwave ovens. </a:t>
            </a:r>
          </a:p>
          <a:p>
            <a:r>
              <a:rPr lang="en-US" dirty="0" smtClean="0"/>
              <a:t>Microwave ovens interact with water, which is why you have a defrost setting on the microwave because the water molecules in crystallize form cannot rotate. 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Infrared 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feel warmth from these wavelengths that range from about a thousandth of a meter to a about 700-billionths of a meter</a:t>
            </a:r>
          </a:p>
          <a:p>
            <a:r>
              <a:rPr lang="en-US" dirty="0" smtClean="0"/>
              <a:t>Hotter objects emit more infrared waves than cooler objects</a:t>
            </a:r>
          </a:p>
          <a:p>
            <a:r>
              <a:rPr lang="en-US" dirty="0" smtClean="0"/>
              <a:t>Used by firefighters, energy-efficiency of a structure, CD-ROM drives, TV remote controls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Visible Light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Range you can detect with your eyes with wavelengths around 700-billionths to 400-billionths of a meter</a:t>
            </a:r>
          </a:p>
          <a:p>
            <a:r>
              <a:rPr lang="en-US" dirty="0" smtClean="0"/>
              <a:t>Visible light only differs from radio waves, microwaves, and infrared waves by its frequency and wavelength</a:t>
            </a:r>
          </a:p>
          <a:p>
            <a:r>
              <a:rPr lang="en-US" dirty="0" smtClean="0"/>
              <a:t>Color is the brains interpretation of the light absorbed by substances in the eye</a:t>
            </a:r>
          </a:p>
          <a:p>
            <a:r>
              <a:rPr lang="en-US" dirty="0" smtClean="0"/>
              <a:t>Short wavelengths are violet to long such as red</a:t>
            </a:r>
          </a:p>
          <a:p>
            <a:r>
              <a:rPr lang="en-US" dirty="0" smtClean="0"/>
              <a:t>If all colors are present in the same place, you see white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Ultraviolet Waves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UV waves can enter cells making them both harmful and useful</a:t>
            </a:r>
          </a:p>
          <a:p>
            <a:r>
              <a:rPr lang="en-US" dirty="0" smtClean="0"/>
              <a:t>Can cause sunburn (UVA &amp; UVB) but some exposure is healthy because it creates vitamin D. </a:t>
            </a:r>
          </a:p>
          <a:p>
            <a:r>
              <a:rPr lang="en-US" dirty="0" smtClean="0"/>
              <a:t>It can disinfect food, water, medical supplies</a:t>
            </a:r>
          </a:p>
          <a:p>
            <a:r>
              <a:rPr lang="en-US" dirty="0" smtClean="0"/>
              <a:t>Fluoresce power to reveal fingerprints</a:t>
            </a:r>
          </a:p>
          <a:p>
            <a:r>
              <a:rPr lang="en-US" dirty="0" smtClean="0"/>
              <a:t>Ozone layer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X-Rays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Penetrate skin and soft tissues but not denser material such as teeth and bones (Low doses)</a:t>
            </a:r>
          </a:p>
          <a:p>
            <a:r>
              <a:rPr lang="en-US" dirty="0" smtClean="0"/>
              <a:t>Used in airport screening </a:t>
            </a:r>
          </a:p>
          <a:p>
            <a:r>
              <a:rPr lang="en-US" dirty="0" smtClean="0"/>
              <a:t>Can be harmful and both helpful to humans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Gamma 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frequencies and highest-energy photons</a:t>
            </a:r>
          </a:p>
          <a:p>
            <a:r>
              <a:rPr lang="en-US" dirty="0" smtClean="0"/>
              <a:t>Can penetrate several centimeters of lead</a:t>
            </a:r>
          </a:p>
          <a:p>
            <a:r>
              <a:rPr lang="en-US" dirty="0" smtClean="0"/>
              <a:t>Produced by processes that occur in the nuclei of atoms</a:t>
            </a:r>
          </a:p>
          <a:p>
            <a:r>
              <a:rPr lang="en-US" dirty="0" smtClean="0"/>
              <a:t>Can be focused to an area and cause cancer cells to die which unfortunately also kills healthy cells in the process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Radio </a:t>
            </a:r>
            <a:r>
              <a:rPr lang="en-US" dirty="0" err="1" smtClean="0"/>
              <a:t>Comunication</a:t>
            </a:r>
            <a:endParaRPr lang="en-US" dirty="0" smtClean="0"/>
          </a:p>
          <a:p>
            <a:r>
              <a:rPr lang="en-US" dirty="0" smtClean="0"/>
              <a:t>Vocabulary: carrier wave, modulation, analog signal, digital signal, transceiver, Global Positioning System (GPS)</a:t>
            </a:r>
          </a:p>
          <a:p>
            <a:r>
              <a:rPr lang="en-US" dirty="0" smtClean="0"/>
              <a:t>How are carrier waves modulated to transmit information? </a:t>
            </a:r>
          </a:p>
          <a:p>
            <a:r>
              <a:rPr lang="en-US" dirty="0" smtClean="0"/>
              <a:t>What is the difference between amplitude modulation and frequency modulation? </a:t>
            </a:r>
          </a:p>
          <a:p>
            <a:r>
              <a:rPr lang="en-US" dirty="0" smtClean="0"/>
              <a:t>What technologies use radio waves and microwaves for communication? </a:t>
            </a:r>
          </a:p>
        </p:txBody>
      </p:sp>
    </p:spTree>
  </p:cSld>
  <p:clrMapOvr>
    <a:masterClrMapping/>
  </p:clrMapOvr>
  <p:transition spd="slow"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 Transmissions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radio, cell and television station uses an assigned frequency so stations don’t interfere with each other (pg 352)- AM, FM, etc. </a:t>
            </a:r>
          </a:p>
          <a:p>
            <a:r>
              <a:rPr lang="en-US" dirty="0" smtClean="0"/>
              <a:t>Specific frequency to which a station is assigned is called the carrier wave</a:t>
            </a:r>
          </a:p>
          <a:p>
            <a:r>
              <a:rPr lang="en-US" dirty="0" smtClean="0"/>
              <a:t>Know the difference between FM and AM radios</a:t>
            </a:r>
          </a:p>
          <a:p>
            <a:r>
              <a:rPr lang="en-US" dirty="0" smtClean="0"/>
              <a:t>Closer to the tower the stronger the signal; bad weather, surrounding mountains and artificial structures can interfere with radio transmissions</a:t>
            </a:r>
          </a:p>
        </p:txBody>
      </p:sp>
    </p:spTree>
  </p:cSld>
  <p:clrMapOvr>
    <a:masterClrMapping/>
  </p:clrMapOvr>
  <p:transition spd="slow">
    <p:random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Digital Revolution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Analog signals are electric signals whose values change smoothly over time</a:t>
            </a:r>
          </a:p>
          <a:p>
            <a:r>
              <a:rPr lang="en-US" dirty="0" smtClean="0"/>
              <a:t>Digital signals, started in 2009, is an electrical signal where there are only two possible values, on and off.</a:t>
            </a:r>
          </a:p>
          <a:p>
            <a:pPr lvl="1"/>
            <a:r>
              <a:rPr lang="en-US" dirty="0" smtClean="0"/>
              <a:t>Converter boxes 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Telephones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to be connected with wires</a:t>
            </a:r>
          </a:p>
          <a:p>
            <a:r>
              <a:rPr lang="en-US" dirty="0" smtClean="0"/>
              <a:t>Cell phones are transceivers which transmits one radio signal and receives another radio signal</a:t>
            </a:r>
          </a:p>
          <a:p>
            <a:r>
              <a:rPr lang="en-US" dirty="0" smtClean="0"/>
              <a:t>Pagers work in a similar fashion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</a:t>
            </a:r>
            <a:r>
              <a:rPr lang="en-US" dirty="0" smtClean="0"/>
              <a:t>E</a:t>
            </a:r>
            <a:r>
              <a:rPr lang="en-US" dirty="0" smtClean="0"/>
              <a:t>lectromagnetic Waves? </a:t>
            </a:r>
          </a:p>
          <a:p>
            <a:pPr lvl="1"/>
            <a:r>
              <a:rPr lang="en-US" dirty="0" smtClean="0"/>
              <a:t>Vocabulary: electromagnetic wave; photon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How does a vibrating electric charge produce an electromagnetic wave?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What properties describe electromagnetic waves? 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How do electromagnetic waves transfer energy? 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 Satellites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Microwave signal is sent to the satellites and as a transceiver it sends pack to a particular region on Earth</a:t>
            </a:r>
          </a:p>
          <a:p>
            <a:r>
              <a:rPr lang="en-US" dirty="0" smtClean="0"/>
              <a:t>Satellite cell phones such as when crossing the ocean there are no towers to switch between; delay in two-way communications</a:t>
            </a:r>
          </a:p>
          <a:p>
            <a:r>
              <a:rPr lang="en-US" dirty="0" smtClean="0"/>
              <a:t>Dishes uses microwaves rather than radio waves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 of satellites, ground monitoring stations and receivers that determine your exact location at or above Earth’s surface</a:t>
            </a:r>
          </a:p>
          <a:p>
            <a:r>
              <a:rPr lang="en-US" dirty="0" smtClean="0"/>
              <a:t>Need four satellites to determine the location of an object using a GPS receiver</a:t>
            </a:r>
          </a:p>
          <a:p>
            <a:r>
              <a:rPr lang="en-US" dirty="0" smtClean="0"/>
              <a:t>Owned and operated by </a:t>
            </a:r>
            <a:r>
              <a:rPr lang="en-US" dirty="0" err="1" smtClean="0"/>
              <a:t>USDoD</a:t>
            </a:r>
            <a:r>
              <a:rPr lang="en-US" dirty="0" smtClean="0"/>
              <a:t> but the signals sent out can be used by anyone. Pet collars</a:t>
            </a:r>
            <a:r>
              <a:rPr lang="en-US" smtClean="0"/>
              <a:t>, airplanes</a:t>
            </a:r>
            <a:r>
              <a:rPr lang="en-US" dirty="0" smtClean="0"/>
              <a:t>, ships, cars, etc. </a:t>
            </a:r>
            <a:endParaRPr lang="en-US" dirty="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</a:t>
            </a:r>
            <a:r>
              <a:rPr lang="en-US" dirty="0" smtClean="0"/>
              <a:t>E</a:t>
            </a:r>
            <a:r>
              <a:rPr lang="en-US" dirty="0" smtClean="0"/>
              <a:t>lectromagnetic Waves?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Waves are produced by something that vibrates and carry energy from one place to another</a:t>
            </a:r>
          </a:p>
          <a:p>
            <a:r>
              <a:rPr lang="en-US" dirty="0" smtClean="0"/>
              <a:t>We learned that waves such as sound cannot move unless they have matter (or a medium) to transfer the energy through</a:t>
            </a:r>
          </a:p>
          <a:p>
            <a:r>
              <a:rPr lang="en-US" dirty="0" smtClean="0"/>
              <a:t>BUT there is one type of energy that does not require matter</a:t>
            </a:r>
          </a:p>
          <a:p>
            <a:pPr lvl="1"/>
            <a:r>
              <a:rPr lang="en-US" dirty="0" smtClean="0"/>
              <a:t>The electromagnetic wave is made by vibrating electric charges. </a:t>
            </a:r>
          </a:p>
          <a:p>
            <a:pPr lvl="1"/>
            <a:r>
              <a:rPr lang="en-US" dirty="0" smtClean="0"/>
              <a:t>They are composed of changing electric fields and magnetic fields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vibrating electric and magnetic fields of an electromagnetic wave are perpendicular to each other (pg340). This is also a transverse wave. </a:t>
            </a:r>
          </a:p>
          <a:p>
            <a:r>
              <a:rPr lang="en-US" dirty="0" smtClean="0"/>
              <a:t>In a </a:t>
            </a:r>
            <a:r>
              <a:rPr lang="en-US" b="1" dirty="0" smtClean="0"/>
              <a:t>vacuum</a:t>
            </a:r>
            <a:r>
              <a:rPr lang="en-US" dirty="0" smtClean="0"/>
              <a:t>, all electromagnetic waves travel at 300,000 km/</a:t>
            </a:r>
            <a:r>
              <a:rPr lang="en-US" dirty="0" err="1" smtClean="0"/>
              <a:t>s</a:t>
            </a:r>
            <a:r>
              <a:rPr lang="en-US" dirty="0" smtClean="0"/>
              <a:t>. Light is a type of electromagnetic wave which is why its called the “speed of light”. Nothing travels faster than the speed of light. </a:t>
            </a:r>
          </a:p>
          <a:p>
            <a:r>
              <a:rPr lang="en-US" dirty="0" smtClean="0"/>
              <a:t>Wavelength is the distance from crest to crest and frequency (hertz) is the number of wavelengths that pass a point in a second. As frequency (</a:t>
            </a:r>
            <a:r>
              <a:rPr lang="en-US" i="1" dirty="0" err="1" smtClean="0"/>
              <a:t>f</a:t>
            </a:r>
            <a:r>
              <a:rPr lang="en-US" dirty="0" smtClean="0"/>
              <a:t>) increases, the wavelength (</a:t>
            </a:r>
            <a:r>
              <a:rPr lang="en-US" dirty="0" err="1" smtClean="0"/>
              <a:t>λ</a:t>
            </a:r>
            <a:r>
              <a:rPr lang="en-US" dirty="0" smtClean="0"/>
              <a:t>) becomes smaller. 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Matter &amp; </a:t>
            </a:r>
            <a:br>
              <a:rPr lang="en-US" dirty="0" smtClean="0"/>
            </a:br>
            <a:r>
              <a:rPr lang="en-US" dirty="0" smtClean="0"/>
              <a:t>Electromagnetic Waves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Electromagnetic waves can make objects hot such as asphalt</a:t>
            </a:r>
          </a:p>
          <a:p>
            <a:r>
              <a:rPr lang="en-US" dirty="0" smtClean="0"/>
              <a:t>This energy is called radiant energy</a:t>
            </a:r>
          </a:p>
          <a:p>
            <a:r>
              <a:rPr lang="en-US" dirty="0" smtClean="0"/>
              <a:t>Radiant energy makes fires feel warm and enables you to see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Waves &amp; Particles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wave is a disturbance that carries energy; particle is a piece of matter</a:t>
            </a:r>
          </a:p>
          <a:p>
            <a:r>
              <a:rPr lang="en-US" dirty="0" smtClean="0"/>
              <a:t>Albert Einstein provided an explanation to Heinrich Hertz’s experiment of creating a spark by shining light on a metal. Einstein said an electromagnetic wave can behave as a particle called a photon. A photon is a </a:t>
            </a:r>
            <a:r>
              <a:rPr lang="en-US" dirty="0" err="1" smtClean="0"/>
              <a:t>massless</a:t>
            </a:r>
            <a:r>
              <a:rPr lang="en-US" dirty="0" smtClean="0"/>
              <a:t> bundle of energy that behaves like a particle. As the frequency increases, the energy of the photon increases. 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Electromagnetic Spectrum</a:t>
            </a:r>
          </a:p>
          <a:p>
            <a:pPr lvl="1"/>
            <a:r>
              <a:rPr lang="en-US" dirty="0" smtClean="0"/>
              <a:t>Vocabulary: radio waves, microwaves, infrared waves, visible light, ultraviolet waves, X-rays, gamma rays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What are the main divisions of the electromagnetic spectrum? </a:t>
            </a:r>
          </a:p>
          <a:p>
            <a:pPr lvl="1"/>
            <a:r>
              <a:rPr lang="en-US" dirty="0" smtClean="0"/>
              <a:t>What are the properties of each type of electromagnetic wave? </a:t>
            </a:r>
          </a:p>
          <a:p>
            <a:pPr lvl="1"/>
            <a:r>
              <a:rPr lang="en-US" dirty="0" smtClean="0"/>
              <a:t>What are some common uses of each type of electromagnetic wave?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Range of Frequencies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 range from vibrating once each second or trillions of times each second</a:t>
            </a:r>
          </a:p>
          <a:p>
            <a:r>
              <a:rPr lang="en-US" dirty="0" smtClean="0"/>
              <a:t>The entire range of frequencies is called the electromagnetic spectrum </a:t>
            </a:r>
          </a:p>
          <a:p>
            <a:r>
              <a:rPr lang="en-US" dirty="0" smtClean="0"/>
              <a:t>Each section has a specific name (pg 345)</a:t>
            </a:r>
          </a:p>
          <a:p>
            <a:r>
              <a:rPr lang="en-US" dirty="0" smtClean="0"/>
              <a:t>Each region interacts with matter differently and the human eye only detects a small portion called visible light. 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 Waves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Longer than 10 cm</a:t>
            </a:r>
          </a:p>
          <a:p>
            <a:r>
              <a:rPr lang="en-US" dirty="0" smtClean="0"/>
              <a:t>Long wavelengths and low frequencies</a:t>
            </a:r>
          </a:p>
          <a:p>
            <a:r>
              <a:rPr lang="en-US" dirty="0" smtClean="0"/>
              <a:t>You hear sound when your radio changes the radio wave into a sound wave</a:t>
            </a:r>
          </a:p>
          <a:p>
            <a:r>
              <a:rPr lang="en-US" dirty="0" smtClean="0"/>
              <a:t>Radar: Radio Detecting And Ranging; used for tracking</a:t>
            </a:r>
          </a:p>
          <a:p>
            <a:r>
              <a:rPr lang="en-US" dirty="0" smtClean="0"/>
              <a:t>MRI create a map of different tissues to provide an inside picture of the patient’s body which is produced painlessly</a:t>
            </a:r>
            <a:endParaRPr lang="en-US" dirty="0"/>
          </a:p>
        </p:txBody>
      </p:sp>
    </p:spTree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Codex">
  <a:themeElements>
    <a:clrScheme name="Codex">
      <a:dk1>
        <a:sysClr val="windowText" lastClr="000000"/>
      </a:dk1>
      <a:lt1>
        <a:sysClr val="window" lastClr="FFFFFF"/>
      </a:lt1>
      <a:dk2>
        <a:srgbClr val="59564B"/>
      </a:dk2>
      <a:lt2>
        <a:srgbClr val="DFDAC7"/>
      </a:lt2>
      <a:accent1>
        <a:srgbClr val="990000"/>
      </a:accent1>
      <a:accent2>
        <a:srgbClr val="EFAB16"/>
      </a:accent2>
      <a:accent3>
        <a:srgbClr val="78AC35"/>
      </a:accent3>
      <a:accent4>
        <a:srgbClr val="35ACA2"/>
      </a:accent4>
      <a:accent5>
        <a:srgbClr val="4083CF"/>
      </a:accent5>
      <a:accent6>
        <a:srgbClr val="0D335E"/>
      </a:accent6>
      <a:hlink>
        <a:srgbClr val="EF8E1C"/>
      </a:hlink>
      <a:folHlink>
        <a:srgbClr val="FEC60B"/>
      </a:folHlink>
    </a:clrScheme>
    <a:fontScheme name="Codex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odex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94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alpha val="90000"/>
                <a:satMod val="115000"/>
              </a:schemeClr>
            </a:gs>
            <a:gs pos="100000">
              <a:schemeClr val="phClr">
                <a:shade val="94000"/>
                <a:alpha val="90000"/>
                <a:satMod val="135000"/>
              </a:schemeClr>
            </a:gs>
          </a:gsLst>
          <a:lin ang="5400000" scaled="1"/>
        </a:grad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12700" dir="5400000" rotWithShape="0">
              <a:srgbClr val="525252">
                <a:alpha val="85000"/>
              </a:srgbClr>
            </a:outerShdw>
          </a:effectLst>
          <a:scene3d>
            <a:camera prst="orthographicFront">
              <a:rot lat="0" lon="0" rev="0"/>
            </a:camera>
            <a:lightRig rig="sunrise" dir="t">
              <a:rot lat="0" lon="0" rev="6000000"/>
            </a:lightRig>
          </a:scene3d>
          <a:sp3d prstMaterial="matte">
            <a:bevelT w="50800" h="4445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Codex.thmx</Template>
  <TotalTime>135</TotalTime>
  <Words>1127</Words>
  <Application>Microsoft Macintosh PowerPoint</Application>
  <PresentationFormat>On-screen Show (4:3)</PresentationFormat>
  <Paragraphs>101</Paragraphs>
  <Slides>21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Codex</vt:lpstr>
      <vt:lpstr>Electromagnetic Waves</vt:lpstr>
      <vt:lpstr>Section 1</vt:lpstr>
      <vt:lpstr>What are Electromagnetic Waves? </vt:lpstr>
      <vt:lpstr>Properties</vt:lpstr>
      <vt:lpstr>Matter &amp;  Electromagnetic Waves</vt:lpstr>
      <vt:lpstr>Waves &amp; Particles</vt:lpstr>
      <vt:lpstr>Section 2</vt:lpstr>
      <vt:lpstr>A Range of Frequencies</vt:lpstr>
      <vt:lpstr>Radio Waves</vt:lpstr>
      <vt:lpstr>Microwaves</vt:lpstr>
      <vt:lpstr>Infrared Rays</vt:lpstr>
      <vt:lpstr>Visible Light</vt:lpstr>
      <vt:lpstr>Ultraviolet Waves</vt:lpstr>
      <vt:lpstr>X-Rays</vt:lpstr>
      <vt:lpstr>Gamma Rays</vt:lpstr>
      <vt:lpstr>Section 3</vt:lpstr>
      <vt:lpstr>Radio Transmissions</vt:lpstr>
      <vt:lpstr>The Digital Revolution</vt:lpstr>
      <vt:lpstr>Telephones</vt:lpstr>
      <vt:lpstr>Communications Satellites</vt:lpstr>
      <vt:lpstr>GPS</vt:lpstr>
    </vt:vector>
  </TitlesOfParts>
  <Company>Palmer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Electromagnetic Waves</dc:title>
  <dc:creator>Tonya Turek</dc:creator>
  <cp:lastModifiedBy>Tonya Turek</cp:lastModifiedBy>
  <cp:revision>4</cp:revision>
  <dcterms:created xsi:type="dcterms:W3CDTF">2015-02-03T01:36:32Z</dcterms:created>
  <dcterms:modified xsi:type="dcterms:W3CDTF">2015-02-03T03:51:45Z</dcterms:modified>
</cp:coreProperties>
</file>